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7"/>
  </p:notesMasterIdLst>
  <p:sldIdLst>
    <p:sldId id="256" r:id="rId2"/>
    <p:sldId id="265" r:id="rId3"/>
    <p:sldId id="267" r:id="rId4"/>
    <p:sldId id="282" r:id="rId5"/>
    <p:sldId id="291" r:id="rId6"/>
    <p:sldId id="283" r:id="rId7"/>
    <p:sldId id="284" r:id="rId8"/>
    <p:sldId id="309" r:id="rId9"/>
    <p:sldId id="312" r:id="rId10"/>
    <p:sldId id="313" r:id="rId11"/>
    <p:sldId id="279" r:id="rId12"/>
    <p:sldId id="276" r:id="rId13"/>
    <p:sldId id="277" r:id="rId14"/>
    <p:sldId id="278" r:id="rId15"/>
    <p:sldId id="292" r:id="rId16"/>
    <p:sldId id="293" r:id="rId17"/>
    <p:sldId id="286" r:id="rId18"/>
    <p:sldId id="294" r:id="rId19"/>
    <p:sldId id="297" r:id="rId20"/>
    <p:sldId id="298" r:id="rId21"/>
    <p:sldId id="299" r:id="rId22"/>
    <p:sldId id="302" r:id="rId23"/>
    <p:sldId id="303" r:id="rId24"/>
    <p:sldId id="304" r:id="rId25"/>
    <p:sldId id="305"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6BE"/>
    <a:srgbClr val="203260"/>
    <a:srgbClr val="808284"/>
    <a:srgbClr val="426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77599" autoAdjust="0"/>
  </p:normalViewPr>
  <p:slideViewPr>
    <p:cSldViewPr>
      <p:cViewPr varScale="1">
        <p:scale>
          <a:sx n="90" d="100"/>
          <a:sy n="90" d="100"/>
        </p:scale>
        <p:origin x="2202" y="66"/>
      </p:cViewPr>
      <p:guideLst>
        <p:guide orient="horz" pos="2160"/>
        <p:guide pos="2880"/>
      </p:guideLst>
    </p:cSldViewPr>
  </p:slideViewPr>
  <p:notesTextViewPr>
    <p:cViewPr>
      <p:scale>
        <a:sx n="1" d="1"/>
        <a:sy n="1" d="1"/>
      </p:scale>
      <p:origin x="0" y="0"/>
    </p:cViewPr>
  </p:notesTextViewPr>
  <p:sorterViewPr>
    <p:cViewPr>
      <p:scale>
        <a:sx n="100" d="100"/>
        <a:sy n="100"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ABE98-8D17-42C4-BAEA-66A99A786A36}" type="datetimeFigureOut">
              <a:rPr lang="en-US" smtClean="0"/>
              <a:t>7/1/2016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D6CA34-932B-40EB-8A20-D637D614B79C}" type="slidenum">
              <a:rPr lang="en-US" smtClean="0"/>
              <a:t>‹#›</a:t>
            </a:fld>
            <a:endParaRPr lang="en-US"/>
          </a:p>
        </p:txBody>
      </p:sp>
    </p:spTree>
    <p:extLst>
      <p:ext uri="{BB962C8B-B14F-4D97-AF65-F5344CB8AC3E}">
        <p14:creationId xmlns:p14="http://schemas.microsoft.com/office/powerpoint/2010/main" val="387053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Welcome to the Fairfax County online training module for </a:t>
            </a:r>
            <a:r>
              <a:rPr lang="en-US" sz="1200" i="1" kern="1200" dirty="0" smtClean="0">
                <a:solidFill>
                  <a:schemeClr val="tx1"/>
                </a:solidFill>
                <a:effectLst/>
                <a:latin typeface="+mn-lt"/>
                <a:ea typeface="+mn-ea"/>
                <a:cs typeface="+mn-cs"/>
              </a:rPr>
              <a:t>Coordinator Introduction to eRecruiter and eCoordinator</a:t>
            </a:r>
            <a:r>
              <a:rPr lang="en-US" sz="1200" kern="1200" dirty="0" smtClean="0">
                <a:solidFill>
                  <a:schemeClr val="tx1"/>
                </a:solidFill>
                <a:effectLst/>
                <a:latin typeface="+mn-lt"/>
                <a:ea typeface="+mn-ea"/>
                <a:cs typeface="+mn-cs"/>
              </a:rPr>
              <a:t>. This module will demonstrate the ways volunteers register, sign up for opportunities, and other capabilities offered by eRecruiter. It will also</a:t>
            </a:r>
            <a:r>
              <a:rPr lang="en-US" sz="1200" kern="1200" baseline="0" dirty="0" smtClean="0">
                <a:solidFill>
                  <a:schemeClr val="tx1"/>
                </a:solidFill>
                <a:effectLst/>
                <a:latin typeface="+mn-lt"/>
                <a:ea typeface="+mn-ea"/>
                <a:cs typeface="+mn-cs"/>
              </a:rPr>
              <a:t> give you a brief introduction to the eCoordinator product used behind the public webpage to manage your volunteers.</a:t>
            </a:r>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1</a:t>
            </a:fld>
            <a:endParaRPr lang="en-US"/>
          </a:p>
        </p:txBody>
      </p:sp>
    </p:spTree>
    <p:extLst>
      <p:ext uri="{BB962C8B-B14F-4D97-AF65-F5344CB8AC3E}">
        <p14:creationId xmlns:p14="http://schemas.microsoft.com/office/powerpoint/2010/main" val="90168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 a county-wide level, the main eCoordinator account, commonly referred to as the “Enterprise System”, now holds and produces the “Volunteer Application Form”. Agency specific questions are asked during the initial volunteer sign depending on which area of service the volunteer would like to participate in.</a:t>
            </a:r>
          </a:p>
          <a:p>
            <a:endParaRPr lang="en-US" dirty="0" smtClean="0"/>
          </a:p>
          <a:p>
            <a:r>
              <a:rPr lang="en-US" dirty="0" smtClean="0"/>
              <a:t>Having a central form will allow the county to recruit volunteers more efficiently and share those volunteers across multiple departments without the volunteer having to complete an additional application process when they want</a:t>
            </a:r>
            <a:r>
              <a:rPr lang="en-US" baseline="0" dirty="0" smtClean="0"/>
              <a:t> to provide service in other departments across the county.</a:t>
            </a:r>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10</a:t>
            </a:fld>
            <a:endParaRPr lang="en-US"/>
          </a:p>
        </p:txBody>
      </p:sp>
    </p:spTree>
    <p:extLst>
      <p:ext uri="{BB962C8B-B14F-4D97-AF65-F5344CB8AC3E}">
        <p14:creationId xmlns:p14="http://schemas.microsoft.com/office/powerpoint/2010/main" val="1527712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MS Mincho"/>
                <a:cs typeface="Calibri"/>
              </a:rPr>
              <a:t>Once a volunteer goes through the registration process by choosing an opportunity and filling out the volunteer application, they will want to review the opportunities they</a:t>
            </a:r>
            <a:r>
              <a:rPr lang="en-US" baseline="0" dirty="0" smtClean="0">
                <a:solidFill>
                  <a:srgbClr val="000000"/>
                </a:solidFill>
                <a:ea typeface="MS Mincho"/>
                <a:cs typeface="Calibri"/>
              </a:rPr>
              <a:t> are actively signed up to serve in. This is done by choosing the </a:t>
            </a:r>
            <a:r>
              <a:rPr lang="en-US" dirty="0" smtClean="0">
                <a:solidFill>
                  <a:srgbClr val="000000"/>
                </a:solidFill>
                <a:ea typeface="MS Mincho"/>
                <a:cs typeface="Calibri"/>
              </a:rPr>
              <a:t>“My </a:t>
            </a:r>
            <a:r>
              <a:rPr lang="en-US" dirty="0">
                <a:solidFill>
                  <a:srgbClr val="000000"/>
                </a:solidFill>
                <a:ea typeface="MS Mincho"/>
                <a:cs typeface="Calibri"/>
              </a:rPr>
              <a:t>Opportunities” </a:t>
            </a:r>
            <a:r>
              <a:rPr lang="en-US" dirty="0" smtClean="0">
                <a:solidFill>
                  <a:srgbClr val="000000"/>
                </a:solidFill>
                <a:ea typeface="MS Mincho"/>
                <a:cs typeface="Calibri"/>
              </a:rPr>
              <a:t>section of the profile which shows </a:t>
            </a:r>
            <a:r>
              <a:rPr lang="en-US" dirty="0">
                <a:solidFill>
                  <a:srgbClr val="000000"/>
                </a:solidFill>
                <a:ea typeface="MS Mincho"/>
                <a:cs typeface="Calibri"/>
              </a:rPr>
              <a:t>a list of opportunities for which </a:t>
            </a:r>
            <a:r>
              <a:rPr lang="en-US" dirty="0" smtClean="0">
                <a:solidFill>
                  <a:srgbClr val="000000"/>
                </a:solidFill>
                <a:ea typeface="MS Mincho"/>
                <a:cs typeface="Calibri"/>
              </a:rPr>
              <a:t>the volunteer </a:t>
            </a:r>
            <a:r>
              <a:rPr lang="en-US" dirty="0">
                <a:solidFill>
                  <a:srgbClr val="000000"/>
                </a:solidFill>
                <a:ea typeface="MS Mincho"/>
                <a:cs typeface="Calibri"/>
              </a:rPr>
              <a:t>has been approved and </a:t>
            </a:r>
            <a:r>
              <a:rPr lang="en-US" dirty="0" smtClean="0">
                <a:solidFill>
                  <a:srgbClr val="000000"/>
                </a:solidFill>
                <a:ea typeface="MS Mincho"/>
                <a:cs typeface="Calibri"/>
              </a:rPr>
              <a:t>assigned.</a:t>
            </a:r>
            <a:endParaRPr lang="en-US" dirty="0">
              <a:ea typeface="MS Mincho"/>
              <a:cs typeface="Times New Roman"/>
            </a:endParaRPr>
          </a:p>
          <a:p>
            <a:pPr>
              <a:lnSpc>
                <a:spcPct val="115000"/>
              </a:lnSpc>
            </a:pPr>
            <a:r>
              <a:rPr lang="en-US" dirty="0">
                <a:latin typeface="Times New Roman"/>
                <a:ea typeface="MS Mincho"/>
                <a:cs typeface="Times New Roman"/>
              </a:rPr>
              <a:t> </a:t>
            </a:r>
            <a:endParaRPr lang="en-US" dirty="0">
              <a:ea typeface="MS Mincho"/>
              <a:cs typeface="Times New Roman"/>
            </a:endParaRPr>
          </a:p>
        </p:txBody>
      </p:sp>
      <p:sp>
        <p:nvSpPr>
          <p:cNvPr id="4" name="Slide Number Placeholder 3"/>
          <p:cNvSpPr>
            <a:spLocks noGrp="1"/>
          </p:cNvSpPr>
          <p:nvPr>
            <p:ph type="sldNum" sz="quarter" idx="10"/>
          </p:nvPr>
        </p:nvSpPr>
        <p:spPr/>
        <p:txBody>
          <a:bodyPr/>
          <a:lstStyle/>
          <a:p>
            <a:fld id="{B6D6CA34-932B-40EB-8A20-D637D614B79C}" type="slidenum">
              <a:rPr lang="en-US" smtClean="0"/>
              <a:t>11</a:t>
            </a:fld>
            <a:endParaRPr lang="en-US"/>
          </a:p>
        </p:txBody>
      </p:sp>
    </p:spTree>
    <p:extLst>
      <p:ext uri="{BB962C8B-B14F-4D97-AF65-F5344CB8AC3E}">
        <p14:creationId xmlns:p14="http://schemas.microsoft.com/office/powerpoint/2010/main" val="225165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MS Mincho"/>
                <a:cs typeface="Calibri"/>
              </a:rPr>
              <a:t>An area that a volunteer will have access to in their profile is called “Report </a:t>
            </a:r>
            <a:r>
              <a:rPr lang="en-US" dirty="0">
                <a:solidFill>
                  <a:srgbClr val="000000"/>
                </a:solidFill>
                <a:ea typeface="MS Mincho"/>
                <a:cs typeface="Calibri"/>
              </a:rPr>
              <a:t>My Service” </a:t>
            </a:r>
            <a:r>
              <a:rPr lang="en-US" dirty="0" smtClean="0">
                <a:solidFill>
                  <a:srgbClr val="000000"/>
                </a:solidFill>
                <a:ea typeface="MS Mincho"/>
                <a:cs typeface="Calibri"/>
              </a:rPr>
              <a:t> which allows a volunteer </a:t>
            </a:r>
            <a:r>
              <a:rPr lang="en-US" dirty="0">
                <a:solidFill>
                  <a:srgbClr val="000000"/>
                </a:solidFill>
                <a:ea typeface="MS Mincho"/>
                <a:cs typeface="Calibri"/>
              </a:rPr>
              <a:t>to record </a:t>
            </a:r>
            <a:r>
              <a:rPr lang="en-US" dirty="0" smtClean="0">
                <a:solidFill>
                  <a:srgbClr val="000000"/>
                </a:solidFill>
                <a:ea typeface="MS Mincho"/>
                <a:cs typeface="Calibri"/>
              </a:rPr>
              <a:t>his or her </a:t>
            </a:r>
            <a:r>
              <a:rPr lang="en-US" dirty="0">
                <a:solidFill>
                  <a:srgbClr val="000000"/>
                </a:solidFill>
                <a:ea typeface="MS Mincho"/>
                <a:cs typeface="Calibri"/>
              </a:rPr>
              <a:t>hours and other information related to each assignment after it is completed. To do so, </a:t>
            </a:r>
            <a:r>
              <a:rPr lang="en-US" dirty="0" smtClean="0">
                <a:solidFill>
                  <a:srgbClr val="000000"/>
                </a:solidFill>
                <a:ea typeface="MS Mincho"/>
                <a:cs typeface="Calibri"/>
              </a:rPr>
              <a:t>the volunteer </a:t>
            </a:r>
            <a:r>
              <a:rPr lang="en-US" dirty="0">
                <a:solidFill>
                  <a:srgbClr val="000000"/>
                </a:solidFill>
                <a:ea typeface="MS Mincho"/>
                <a:cs typeface="Calibri"/>
              </a:rPr>
              <a:t>selects the title of the service opportunity </a:t>
            </a:r>
            <a:r>
              <a:rPr lang="en-US" dirty="0" smtClean="0">
                <a:solidFill>
                  <a:srgbClr val="000000"/>
                </a:solidFill>
                <a:ea typeface="MS Mincho"/>
                <a:cs typeface="Calibri"/>
              </a:rPr>
              <a:t>they were </a:t>
            </a:r>
            <a:r>
              <a:rPr lang="en-US" dirty="0">
                <a:solidFill>
                  <a:srgbClr val="000000"/>
                </a:solidFill>
                <a:ea typeface="MS Mincho"/>
                <a:cs typeface="Calibri"/>
              </a:rPr>
              <a:t>assigned to from a drop down list, and then completes the survey that appears. </a:t>
            </a:r>
            <a:r>
              <a:rPr lang="en-US" dirty="0" smtClean="0">
                <a:solidFill>
                  <a:srgbClr val="000000"/>
                </a:solidFill>
                <a:ea typeface="MS Mincho"/>
                <a:cs typeface="Calibri"/>
              </a:rPr>
              <a:t>They </a:t>
            </a:r>
            <a:r>
              <a:rPr lang="en-US" dirty="0">
                <a:solidFill>
                  <a:srgbClr val="000000"/>
                </a:solidFill>
                <a:ea typeface="MS Mincho"/>
                <a:cs typeface="Calibri"/>
              </a:rPr>
              <a:t>will only see opportunities to which he has been assigned. </a:t>
            </a:r>
            <a:endParaRPr lang="en-US" dirty="0">
              <a:ea typeface="MS Mincho"/>
              <a:cs typeface="Times New Roman"/>
            </a:endParaRPr>
          </a:p>
        </p:txBody>
      </p:sp>
      <p:sp>
        <p:nvSpPr>
          <p:cNvPr id="4" name="Slide Number Placeholder 3"/>
          <p:cNvSpPr>
            <a:spLocks noGrp="1"/>
          </p:cNvSpPr>
          <p:nvPr>
            <p:ph type="sldNum" sz="quarter" idx="10"/>
          </p:nvPr>
        </p:nvSpPr>
        <p:spPr/>
        <p:txBody>
          <a:bodyPr/>
          <a:lstStyle/>
          <a:p>
            <a:fld id="{B6D6CA34-932B-40EB-8A20-D637D614B79C}" type="slidenum">
              <a:rPr lang="en-US" smtClean="0"/>
              <a:t>12</a:t>
            </a:fld>
            <a:endParaRPr lang="en-US"/>
          </a:p>
        </p:txBody>
      </p:sp>
    </p:spTree>
    <p:extLst>
      <p:ext uri="{BB962C8B-B14F-4D97-AF65-F5344CB8AC3E}">
        <p14:creationId xmlns:p14="http://schemas.microsoft.com/office/powerpoint/2010/main" val="225165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When a volunteer wants to view the answers he entered on the surveys he has taken, he may click the “My Log Book” link. Surveys</a:t>
            </a:r>
            <a:r>
              <a:rPr lang="en-US" sz="1200" kern="1200" baseline="0" dirty="0" smtClean="0">
                <a:solidFill>
                  <a:schemeClr val="tx1"/>
                </a:solidFill>
                <a:effectLst/>
                <a:latin typeface="+mn-lt"/>
                <a:ea typeface="+mn-ea"/>
                <a:cs typeface="+mn-cs"/>
              </a:rPr>
              <a:t> are generally attached to the ability for the volunteer to report their hours of service. </a:t>
            </a:r>
            <a:r>
              <a:rPr lang="en-US" sz="1200" kern="1200" dirty="0" smtClean="0">
                <a:solidFill>
                  <a:schemeClr val="tx1"/>
                </a:solidFill>
                <a:effectLst/>
                <a:latin typeface="+mn-lt"/>
                <a:ea typeface="+mn-ea"/>
                <a:cs typeface="+mn-cs"/>
              </a:rPr>
              <a:t>All information related to the volunteer’s service at any Fairfax County sponsored opportunity will be listed on this screen, including service the volunteer may have previously rendered at other locations. The volunteer can edit his answers to the questions until you have approved these answers from inside the Log Book system in eCoordinator.</a:t>
            </a:r>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13</a:t>
            </a:fld>
            <a:endParaRPr lang="en-US"/>
          </a:p>
        </p:txBody>
      </p:sp>
    </p:spTree>
    <p:extLst>
      <p:ext uri="{BB962C8B-B14F-4D97-AF65-F5344CB8AC3E}">
        <p14:creationId xmlns:p14="http://schemas.microsoft.com/office/powerpoint/2010/main" val="2251659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MS Mincho"/>
                <a:cs typeface="Calibri"/>
              </a:rPr>
              <a:t>Giving the volunteer the opportunity to see their schedule of assigned service opportunities is</a:t>
            </a:r>
            <a:r>
              <a:rPr lang="en-US" baseline="0" dirty="0" smtClean="0">
                <a:solidFill>
                  <a:srgbClr val="000000"/>
                </a:solidFill>
                <a:ea typeface="MS Mincho"/>
                <a:cs typeface="Calibri"/>
              </a:rPr>
              <a:t> performed through the </a:t>
            </a:r>
            <a:r>
              <a:rPr lang="en-US" dirty="0" smtClean="0">
                <a:solidFill>
                  <a:srgbClr val="000000"/>
                </a:solidFill>
                <a:ea typeface="MS Mincho"/>
                <a:cs typeface="Calibri"/>
              </a:rPr>
              <a:t>“My </a:t>
            </a:r>
            <a:r>
              <a:rPr lang="en-US" dirty="0">
                <a:solidFill>
                  <a:srgbClr val="000000"/>
                </a:solidFill>
                <a:ea typeface="MS Mincho"/>
                <a:cs typeface="Calibri"/>
              </a:rPr>
              <a:t>Schedule” </a:t>
            </a:r>
            <a:r>
              <a:rPr lang="en-US" dirty="0" smtClean="0">
                <a:solidFill>
                  <a:srgbClr val="000000"/>
                </a:solidFill>
                <a:ea typeface="MS Mincho"/>
                <a:cs typeface="Calibri"/>
              </a:rPr>
              <a:t>are of the volunteer profile. This</a:t>
            </a:r>
            <a:r>
              <a:rPr lang="en-US" baseline="0" dirty="0" smtClean="0">
                <a:solidFill>
                  <a:srgbClr val="000000"/>
                </a:solidFill>
                <a:ea typeface="MS Mincho"/>
                <a:cs typeface="Calibri"/>
              </a:rPr>
              <a:t> area </a:t>
            </a:r>
            <a:r>
              <a:rPr lang="en-US" dirty="0" smtClean="0">
                <a:solidFill>
                  <a:srgbClr val="000000"/>
                </a:solidFill>
                <a:ea typeface="MS Mincho"/>
                <a:cs typeface="Calibri"/>
              </a:rPr>
              <a:t>launches </a:t>
            </a:r>
            <a:r>
              <a:rPr lang="en-US" dirty="0">
                <a:solidFill>
                  <a:srgbClr val="000000"/>
                </a:solidFill>
                <a:ea typeface="MS Mincho"/>
                <a:cs typeface="Calibri"/>
              </a:rPr>
              <a:t>a calendar screen that shows </a:t>
            </a:r>
            <a:r>
              <a:rPr lang="en-US" dirty="0" smtClean="0">
                <a:solidFill>
                  <a:srgbClr val="000000"/>
                </a:solidFill>
                <a:ea typeface="MS Mincho"/>
                <a:cs typeface="Calibri"/>
              </a:rPr>
              <a:t>the volunteer </a:t>
            </a:r>
            <a:r>
              <a:rPr lang="en-US" dirty="0">
                <a:solidFill>
                  <a:srgbClr val="000000"/>
                </a:solidFill>
                <a:ea typeface="MS Mincho"/>
                <a:cs typeface="Calibri"/>
              </a:rPr>
              <a:t>when </a:t>
            </a:r>
            <a:r>
              <a:rPr lang="en-US" dirty="0" smtClean="0">
                <a:solidFill>
                  <a:srgbClr val="000000"/>
                </a:solidFill>
                <a:ea typeface="MS Mincho"/>
                <a:cs typeface="Calibri"/>
              </a:rPr>
              <a:t>they</a:t>
            </a:r>
            <a:r>
              <a:rPr lang="en-US" baseline="0" dirty="0" smtClean="0">
                <a:solidFill>
                  <a:srgbClr val="000000"/>
                </a:solidFill>
                <a:ea typeface="MS Mincho"/>
                <a:cs typeface="Calibri"/>
              </a:rPr>
              <a:t> </a:t>
            </a:r>
            <a:r>
              <a:rPr lang="en-US" dirty="0" smtClean="0">
                <a:solidFill>
                  <a:srgbClr val="000000"/>
                </a:solidFill>
                <a:ea typeface="MS Mincho"/>
                <a:cs typeface="Calibri"/>
              </a:rPr>
              <a:t>have </a:t>
            </a:r>
            <a:r>
              <a:rPr lang="en-US" dirty="0">
                <a:solidFill>
                  <a:srgbClr val="000000"/>
                </a:solidFill>
                <a:ea typeface="MS Mincho"/>
                <a:cs typeface="Calibri"/>
              </a:rPr>
              <a:t>been assigned to serve in one or more schedule </a:t>
            </a:r>
            <a:r>
              <a:rPr lang="en-US" dirty="0" smtClean="0">
                <a:solidFill>
                  <a:srgbClr val="000000"/>
                </a:solidFill>
                <a:ea typeface="MS Mincho"/>
                <a:cs typeface="Calibri"/>
              </a:rPr>
              <a:t>slot, </a:t>
            </a:r>
            <a:r>
              <a:rPr lang="en-US" dirty="0">
                <a:solidFill>
                  <a:srgbClr val="000000"/>
                </a:solidFill>
                <a:ea typeface="MS Mincho"/>
                <a:cs typeface="Calibri"/>
              </a:rPr>
              <a:t>or </a:t>
            </a:r>
            <a:r>
              <a:rPr lang="en-US" dirty="0" smtClean="0">
                <a:solidFill>
                  <a:srgbClr val="000000"/>
                </a:solidFill>
                <a:ea typeface="MS Mincho"/>
                <a:cs typeface="Calibri"/>
              </a:rPr>
              <a:t>shift. </a:t>
            </a:r>
            <a:r>
              <a:rPr lang="en-US" dirty="0">
                <a:solidFill>
                  <a:srgbClr val="000000"/>
                </a:solidFill>
                <a:ea typeface="MS Mincho"/>
                <a:cs typeface="Calibri"/>
              </a:rPr>
              <a:t>In order for </a:t>
            </a:r>
            <a:r>
              <a:rPr lang="en-US" dirty="0" smtClean="0">
                <a:solidFill>
                  <a:srgbClr val="000000"/>
                </a:solidFill>
                <a:ea typeface="MS Mincho"/>
                <a:cs typeface="Calibri"/>
              </a:rPr>
              <a:t>the volunteer </a:t>
            </a:r>
            <a:r>
              <a:rPr lang="en-US" dirty="0">
                <a:solidFill>
                  <a:srgbClr val="000000"/>
                </a:solidFill>
                <a:ea typeface="MS Mincho"/>
                <a:cs typeface="Calibri"/>
              </a:rPr>
              <a:t>to see anything here, </a:t>
            </a:r>
            <a:r>
              <a:rPr lang="en-US" dirty="0" smtClean="0">
                <a:solidFill>
                  <a:srgbClr val="000000"/>
                </a:solidFill>
                <a:ea typeface="MS Mincho"/>
                <a:cs typeface="Calibri"/>
              </a:rPr>
              <a:t>they </a:t>
            </a:r>
            <a:r>
              <a:rPr lang="en-US" dirty="0">
                <a:solidFill>
                  <a:srgbClr val="000000"/>
                </a:solidFill>
                <a:ea typeface="MS Mincho"/>
                <a:cs typeface="Calibri"/>
              </a:rPr>
              <a:t>must be assigned to schedule slots that had been created for the opportunity. </a:t>
            </a:r>
            <a:br>
              <a:rPr lang="en-US" dirty="0">
                <a:solidFill>
                  <a:srgbClr val="000000"/>
                </a:solidFill>
                <a:ea typeface="MS Mincho"/>
                <a:cs typeface="Calibri"/>
              </a:rPr>
            </a:br>
            <a:r>
              <a:rPr lang="en-US" dirty="0">
                <a:solidFill>
                  <a:srgbClr val="000000"/>
                </a:solidFill>
                <a:ea typeface="MS Mincho"/>
                <a:cs typeface="Calibri"/>
              </a:rPr>
              <a:t/>
            </a:r>
            <a:br>
              <a:rPr lang="en-US" dirty="0">
                <a:solidFill>
                  <a:srgbClr val="000000"/>
                </a:solidFill>
                <a:ea typeface="MS Mincho"/>
                <a:cs typeface="Calibri"/>
              </a:rPr>
            </a:br>
            <a:r>
              <a:rPr lang="en-US" dirty="0">
                <a:solidFill>
                  <a:srgbClr val="000000"/>
                </a:solidFill>
                <a:ea typeface="MS Mincho"/>
                <a:cs typeface="Calibri"/>
              </a:rPr>
              <a:t>Please remember that assigning volunteers to each schedule slot they request is different from assigning them for the opportunity itself; however, if coordinators assign volunteers to a schedule slot, they will automatically be approved for the opportunity to which the slot belongs.</a:t>
            </a:r>
            <a:endParaRPr lang="en-US" dirty="0">
              <a:ea typeface="MS Mincho"/>
              <a:cs typeface="Times New Roman"/>
            </a:endParaRPr>
          </a:p>
          <a:p>
            <a:pPr>
              <a:lnSpc>
                <a:spcPct val="115000"/>
              </a:lnSpc>
            </a:pPr>
            <a:r>
              <a:rPr lang="en-US" dirty="0">
                <a:solidFill>
                  <a:srgbClr val="000000"/>
                </a:solidFill>
                <a:ea typeface="MS Mincho"/>
                <a:cs typeface="Calibri"/>
              </a:rPr>
              <a:t> </a:t>
            </a:r>
            <a:endParaRPr lang="en-US" dirty="0">
              <a:ea typeface="MS Mincho"/>
              <a:cs typeface="Times New Roman"/>
            </a:endParaRPr>
          </a:p>
        </p:txBody>
      </p:sp>
      <p:sp>
        <p:nvSpPr>
          <p:cNvPr id="4" name="Slide Number Placeholder 3"/>
          <p:cNvSpPr>
            <a:spLocks noGrp="1"/>
          </p:cNvSpPr>
          <p:nvPr>
            <p:ph type="sldNum" sz="quarter" idx="10"/>
          </p:nvPr>
        </p:nvSpPr>
        <p:spPr/>
        <p:txBody>
          <a:bodyPr/>
          <a:lstStyle/>
          <a:p>
            <a:fld id="{B6D6CA34-932B-40EB-8A20-D637D614B79C}" type="slidenum">
              <a:rPr lang="en-US" smtClean="0"/>
              <a:t>14</a:t>
            </a:fld>
            <a:endParaRPr lang="en-US"/>
          </a:p>
        </p:txBody>
      </p:sp>
    </p:spTree>
    <p:extLst>
      <p:ext uri="{BB962C8B-B14F-4D97-AF65-F5344CB8AC3E}">
        <p14:creationId xmlns:p14="http://schemas.microsoft.com/office/powerpoint/2010/main" val="225165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The second part of Fairfax County Volunteer Management System is a secure web-based software called eCoordinator that helps you manage your volunteers, volunteer hours, and service opportunities.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two products are fully interactive. You can easily post new service opportunities online from inside eCoordinator, and process volunteer interest forms for new volunteers from eRecruiter.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eCoordinator is the administrative “back-end” product used by county staff to manage the volunteers</a:t>
            </a:r>
            <a:r>
              <a:rPr lang="en-US" sz="1200" kern="1200" baseline="0" dirty="0" smtClean="0">
                <a:solidFill>
                  <a:schemeClr val="tx1"/>
                </a:solidFill>
                <a:effectLst/>
                <a:latin typeface="+mn-lt"/>
                <a:ea typeface="+mn-ea"/>
                <a:cs typeface="+mn-cs"/>
              </a:rPr>
              <a:t> recruited by the eRecruiter.</a:t>
            </a:r>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15</a:t>
            </a:fld>
            <a:endParaRPr lang="en-US"/>
          </a:p>
        </p:txBody>
      </p:sp>
    </p:spTree>
    <p:extLst>
      <p:ext uri="{BB962C8B-B14F-4D97-AF65-F5344CB8AC3E}">
        <p14:creationId xmlns:p14="http://schemas.microsoft.com/office/powerpoint/2010/main" val="163486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sz="1200" kern="1200" dirty="0" smtClean="0">
                <a:solidFill>
                  <a:schemeClr val="tx1"/>
                </a:solidFill>
                <a:effectLst/>
                <a:latin typeface="+mn-lt"/>
                <a:ea typeface="+mn-ea"/>
                <a:cs typeface="+mn-cs"/>
              </a:rPr>
              <a:t>While the county tracks volunteers county-wide through a main system, each agency may have its own system.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you first log in to eCoordinator, you will see that it shows only the data for your own agency. Behind the scenes however, eCoordinator automatically shares that data with the main account</a:t>
            </a:r>
            <a:r>
              <a:rPr lang="en-US" sz="1200" kern="1200" baseline="0" dirty="0" smtClean="0">
                <a:solidFill>
                  <a:schemeClr val="tx1"/>
                </a:solidFill>
                <a:effectLst/>
                <a:latin typeface="+mn-lt"/>
                <a:ea typeface="+mn-ea"/>
                <a:cs typeface="+mn-cs"/>
              </a:rPr>
              <a:t> and some county administrators will have access to the main account as well as all agency information.</a:t>
            </a:r>
            <a:endParaRPr lang="en-US" dirty="0">
              <a:ea typeface="MS Mincho"/>
              <a:cs typeface="Times New Roman"/>
            </a:endParaRPr>
          </a:p>
        </p:txBody>
      </p:sp>
      <p:sp>
        <p:nvSpPr>
          <p:cNvPr id="4" name="Slide Number Placeholder 3"/>
          <p:cNvSpPr>
            <a:spLocks noGrp="1"/>
          </p:cNvSpPr>
          <p:nvPr>
            <p:ph type="sldNum" sz="quarter" idx="10"/>
          </p:nvPr>
        </p:nvSpPr>
        <p:spPr/>
        <p:txBody>
          <a:bodyPr/>
          <a:lstStyle/>
          <a:p>
            <a:fld id="{B6D6CA34-932B-40EB-8A20-D637D614B79C}" type="slidenum">
              <a:rPr lang="en-US" smtClean="0"/>
              <a:t>16</a:t>
            </a:fld>
            <a:endParaRPr lang="en-US"/>
          </a:p>
        </p:txBody>
      </p:sp>
    </p:spTree>
    <p:extLst>
      <p:ext uri="{BB962C8B-B14F-4D97-AF65-F5344CB8AC3E}">
        <p14:creationId xmlns:p14="http://schemas.microsoft.com/office/powerpoint/2010/main" val="1237226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17</a:t>
            </a:fld>
            <a:endParaRPr lang="en-US"/>
          </a:p>
        </p:txBody>
      </p:sp>
    </p:spTree>
    <p:extLst>
      <p:ext uri="{BB962C8B-B14F-4D97-AF65-F5344CB8AC3E}">
        <p14:creationId xmlns:p14="http://schemas.microsoft.com/office/powerpoint/2010/main" val="1897227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Once you are in eCoordinator you will see four principal tabs, or sections, of eCoordinator: one each for volunteers, opportunities and organizations. Some</a:t>
            </a:r>
            <a:r>
              <a:rPr lang="en-US" sz="1200" kern="1200" baseline="0" dirty="0" smtClean="0">
                <a:solidFill>
                  <a:schemeClr val="tx1"/>
                </a:solidFill>
                <a:effectLst/>
                <a:latin typeface="+mn-lt"/>
                <a:ea typeface="+mn-ea"/>
                <a:cs typeface="+mn-cs"/>
              </a:rPr>
              <a:t> users may also see </a:t>
            </a:r>
            <a:r>
              <a:rPr lang="en-US" sz="1200" kern="1200" dirty="0" smtClean="0">
                <a:solidFill>
                  <a:schemeClr val="tx1"/>
                </a:solidFill>
                <a:effectLst/>
                <a:latin typeface="+mn-lt"/>
                <a:ea typeface="+mn-ea"/>
                <a:cs typeface="+mn-cs"/>
              </a:rPr>
              <a:t>a “status” tab that will not be used on a day-by-day basis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volunteer tab will help you track and manage your agency’s individual volunteers. You can even edit volunteer information or add new volunteers from this tab on the back end. The opportunities tab is where you will create and edit the volunteer job descriptions essential to managing your volunteer program.</a:t>
            </a:r>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18</a:t>
            </a:fld>
            <a:endParaRPr lang="en-US"/>
          </a:p>
        </p:txBody>
      </p:sp>
    </p:spTree>
    <p:extLst>
      <p:ext uri="{BB962C8B-B14F-4D97-AF65-F5344CB8AC3E}">
        <p14:creationId xmlns:p14="http://schemas.microsoft.com/office/powerpoint/2010/main" val="2205178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When you are ready to create a new volunteer, opportunity or organization, simply click the tab you want to create</a:t>
            </a:r>
            <a:r>
              <a:rPr lang="en-US" baseline="0" dirty="0" smtClean="0"/>
              <a:t> a new entry and click “new” on the left hand side.</a:t>
            </a:r>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19</a:t>
            </a:fld>
            <a:endParaRPr lang="en-US"/>
          </a:p>
        </p:txBody>
      </p:sp>
    </p:spTree>
    <p:extLst>
      <p:ext uri="{BB962C8B-B14F-4D97-AF65-F5344CB8AC3E}">
        <p14:creationId xmlns:p14="http://schemas.microsoft.com/office/powerpoint/2010/main" val="2205178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By the end of this module, you will be able to: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Understand how volunteers register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Understand how they search and sign up for service opportunities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Use the website from a volunteer’s perspective to: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 Review assignments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b. Check schedules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 Report service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d. …and more!</a:t>
            </a:r>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2</a:t>
            </a:fld>
            <a:endParaRPr lang="en-US"/>
          </a:p>
        </p:txBody>
      </p:sp>
    </p:spTree>
    <p:extLst>
      <p:ext uri="{BB962C8B-B14F-4D97-AF65-F5344CB8AC3E}">
        <p14:creationId xmlns:p14="http://schemas.microsoft.com/office/powerpoint/2010/main" val="2251659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Click ‘show all” to refresh or reset</a:t>
            </a:r>
            <a:r>
              <a:rPr lang="en-US" baseline="0" dirty="0" smtClean="0"/>
              <a:t> the screen.</a:t>
            </a:r>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20</a:t>
            </a:fld>
            <a:endParaRPr lang="en-US"/>
          </a:p>
        </p:txBody>
      </p:sp>
    </p:spTree>
    <p:extLst>
      <p:ext uri="{BB962C8B-B14F-4D97-AF65-F5344CB8AC3E}">
        <p14:creationId xmlns:p14="http://schemas.microsoft.com/office/powerpoint/2010/main" val="2205178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“named grids” is taught in the module Grids and Searches.</a:t>
            </a:r>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21</a:t>
            </a:fld>
            <a:endParaRPr lang="en-US"/>
          </a:p>
        </p:txBody>
      </p:sp>
    </p:spTree>
    <p:extLst>
      <p:ext uri="{BB962C8B-B14F-4D97-AF65-F5344CB8AC3E}">
        <p14:creationId xmlns:p14="http://schemas.microsoft.com/office/powerpoint/2010/main" val="2205178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22</a:t>
            </a:fld>
            <a:endParaRPr lang="en-US"/>
          </a:p>
        </p:txBody>
      </p:sp>
    </p:spTree>
    <p:extLst>
      <p:ext uri="{BB962C8B-B14F-4D97-AF65-F5344CB8AC3E}">
        <p14:creationId xmlns:p14="http://schemas.microsoft.com/office/powerpoint/2010/main" val="2205178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23</a:t>
            </a:fld>
            <a:endParaRPr lang="en-US"/>
          </a:p>
        </p:txBody>
      </p:sp>
    </p:spTree>
    <p:extLst>
      <p:ext uri="{BB962C8B-B14F-4D97-AF65-F5344CB8AC3E}">
        <p14:creationId xmlns:p14="http://schemas.microsoft.com/office/powerpoint/2010/main" val="2205178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reminders from</a:t>
            </a:r>
            <a:r>
              <a:rPr lang="en-US" baseline="0" dirty="0" smtClean="0"/>
              <a:t> today’s training:</a:t>
            </a:r>
          </a:p>
          <a:p>
            <a:endParaRPr lang="en-US" baseline="0" dirty="0" smtClean="0"/>
          </a:p>
          <a:p>
            <a:r>
              <a:rPr lang="en-US" baseline="0" dirty="0" smtClean="0"/>
              <a:t>The county-wide volunteer management system is located at volunteer.fairfaxcounty.gov and is now used to recruit volunteers through out the county using one application process for all departments. Agency specific questions are asked based on the opportunity the volunteer wishes to sign up for.</a:t>
            </a:r>
          </a:p>
          <a:p>
            <a:endParaRPr lang="en-US" baseline="0" dirty="0" smtClean="0"/>
          </a:p>
          <a:p>
            <a:r>
              <a:rPr lang="en-US" baseline="0" dirty="0" smtClean="0"/>
              <a:t>eRecruiter and eCoordinator work together to recruit and manage volunteers efficiently.</a:t>
            </a:r>
          </a:p>
          <a:p>
            <a:endParaRPr lang="en-US" baseline="0" dirty="0" smtClean="0"/>
          </a:p>
          <a:p>
            <a:r>
              <a:rPr lang="en-US" baseline="0" dirty="0" smtClean="0"/>
              <a:t>Each agency creates their own specific opportunity profiles.</a:t>
            </a:r>
          </a:p>
          <a:p>
            <a:endParaRPr lang="en-US" baseline="0" dirty="0" smtClean="0"/>
          </a:p>
          <a:p>
            <a:r>
              <a:rPr lang="en-US" baseline="0" dirty="0" smtClean="0"/>
              <a:t>Volunteers are able to enroll for opportunities by creating a volunteer profile online themselves or by you setting it up for them in eCoordinator.</a:t>
            </a:r>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24</a:t>
            </a:fld>
            <a:endParaRPr lang="en-US"/>
          </a:p>
        </p:txBody>
      </p:sp>
    </p:spTree>
    <p:extLst>
      <p:ext uri="{BB962C8B-B14F-4D97-AF65-F5344CB8AC3E}">
        <p14:creationId xmlns:p14="http://schemas.microsoft.com/office/powerpoint/2010/main" val="3351072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dirty="0"/>
              <a:t>Congratulations on completing this module! </a:t>
            </a:r>
            <a:endParaRPr lang="en-US" dirty="0" smtClean="0"/>
          </a:p>
          <a:p>
            <a:pPr lvl="0"/>
            <a:endParaRPr lang="en-US" dirty="0" smtClean="0"/>
          </a:p>
          <a:p>
            <a:pPr lvl="0"/>
            <a:r>
              <a:rPr lang="en-US" dirty="0" smtClean="0"/>
              <a:t>If you have problems accessing or using this or any other training module please contact your technical support team.</a:t>
            </a:r>
          </a:p>
          <a:p>
            <a:pPr lvl="0"/>
            <a:endParaRPr lang="en-US" dirty="0" smtClean="0"/>
          </a:p>
          <a:p>
            <a:pPr lvl="0"/>
            <a:r>
              <a:rPr lang="en-US" dirty="0" smtClean="0"/>
              <a:t>You </a:t>
            </a:r>
            <a:r>
              <a:rPr lang="en-US" dirty="0"/>
              <a:t>may now return to the </a:t>
            </a:r>
            <a:r>
              <a:rPr lang="en-US" smtClean="0"/>
              <a:t>Fairfax County </a:t>
            </a:r>
            <a:r>
              <a:rPr lang="en-US" dirty="0"/>
              <a:t>Online Training Homepage to start this module again, or if you have a thorough understanding of the topics discussed in this module, you may close it at this time. </a:t>
            </a:r>
          </a:p>
        </p:txBody>
      </p:sp>
      <p:sp>
        <p:nvSpPr>
          <p:cNvPr id="4" name="Slide Number Placeholder 3"/>
          <p:cNvSpPr>
            <a:spLocks noGrp="1"/>
          </p:cNvSpPr>
          <p:nvPr>
            <p:ph type="sldNum" sz="quarter" idx="10"/>
          </p:nvPr>
        </p:nvSpPr>
        <p:spPr/>
        <p:txBody>
          <a:bodyPr/>
          <a:lstStyle/>
          <a:p>
            <a:fld id="{B6D6CA34-932B-40EB-8A20-D637D614B79C}" type="slidenum">
              <a:rPr lang="en-US" smtClean="0"/>
              <a:t>25</a:t>
            </a:fld>
            <a:endParaRPr lang="en-US"/>
          </a:p>
        </p:txBody>
      </p:sp>
    </p:spTree>
    <p:extLst>
      <p:ext uri="{BB962C8B-B14F-4D97-AF65-F5344CB8AC3E}">
        <p14:creationId xmlns:p14="http://schemas.microsoft.com/office/powerpoint/2010/main" val="200415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MS Mincho"/>
                <a:cs typeface="Calibri"/>
              </a:rPr>
              <a:t>There are 2 products that the new Fairfax County volunteer management system uses,</a:t>
            </a:r>
            <a:r>
              <a:rPr lang="en-US" baseline="0" dirty="0" smtClean="0">
                <a:solidFill>
                  <a:srgbClr val="000000"/>
                </a:solidFill>
                <a:ea typeface="MS Mincho"/>
                <a:cs typeface="Calibri"/>
              </a:rPr>
              <a:t> eRecruiter and eCoordinator.</a:t>
            </a:r>
          </a:p>
          <a:p>
            <a:pPr>
              <a:lnSpc>
                <a:spcPct val="115000"/>
              </a:lnSpc>
            </a:pPr>
            <a:endParaRPr lang="en-US" baseline="0" dirty="0" smtClean="0">
              <a:solidFill>
                <a:srgbClr val="000000"/>
              </a:solidFill>
              <a:ea typeface="MS Mincho"/>
              <a:cs typeface="Calibri"/>
            </a:endParaRPr>
          </a:p>
          <a:p>
            <a:pPr>
              <a:lnSpc>
                <a:spcPct val="115000"/>
              </a:lnSpc>
            </a:pPr>
            <a:r>
              <a:rPr lang="en-US" baseline="0" dirty="0" smtClean="0">
                <a:solidFill>
                  <a:srgbClr val="000000"/>
                </a:solidFill>
                <a:ea typeface="MS Mincho"/>
                <a:cs typeface="Calibri"/>
              </a:rPr>
              <a:t>The eRecruiter product is the webpage that the public sees when it clicks on the link to volunteer from the county website. Volunteering across all departments is possible through a single registration process including the creation and use of a single username and password.</a:t>
            </a:r>
          </a:p>
          <a:p>
            <a:pPr>
              <a:lnSpc>
                <a:spcPct val="115000"/>
              </a:lnSpc>
            </a:pPr>
            <a:endParaRPr lang="en-US" baseline="0" dirty="0" smtClean="0">
              <a:solidFill>
                <a:srgbClr val="000000"/>
              </a:solidFill>
              <a:ea typeface="MS Mincho"/>
              <a:cs typeface="Calibri"/>
            </a:endParaRPr>
          </a:p>
          <a:p>
            <a:pPr>
              <a:lnSpc>
                <a:spcPct val="115000"/>
              </a:lnSpc>
            </a:pPr>
            <a:r>
              <a:rPr lang="en-US" baseline="0" dirty="0" smtClean="0">
                <a:solidFill>
                  <a:srgbClr val="000000"/>
                </a:solidFill>
                <a:ea typeface="MS Mincho"/>
                <a:cs typeface="Calibri"/>
              </a:rPr>
              <a:t>The eCoordinator product is the secure, web-based volunteer management system used by volunteer coordinators “behind the scenes” to manage the volunteers recruited through the eRecruiter product or for our purposes, the public facing web page.</a:t>
            </a:r>
          </a:p>
          <a:p>
            <a:pPr>
              <a:lnSpc>
                <a:spcPct val="115000"/>
              </a:lnSpc>
            </a:pPr>
            <a:endParaRPr lang="en-US" baseline="0" dirty="0" smtClean="0">
              <a:solidFill>
                <a:srgbClr val="000000"/>
              </a:solidFill>
              <a:ea typeface="MS Mincho"/>
              <a:cs typeface="Calibri"/>
            </a:endParaRPr>
          </a:p>
          <a:p>
            <a:pPr>
              <a:lnSpc>
                <a:spcPct val="115000"/>
              </a:lnSpc>
            </a:pPr>
            <a:r>
              <a:rPr lang="en-US" baseline="0" dirty="0" smtClean="0">
                <a:solidFill>
                  <a:srgbClr val="000000"/>
                </a:solidFill>
                <a:ea typeface="MS Mincho"/>
                <a:cs typeface="Calibri"/>
              </a:rPr>
              <a:t>As you would expect, eRecruiter and eCoordinator talk to each other automatically.</a:t>
            </a:r>
            <a:r>
              <a:rPr lang="en-US" dirty="0" smtClean="0">
                <a:solidFill>
                  <a:srgbClr val="000000"/>
                </a:solidFill>
                <a:ea typeface="MS Mincho"/>
                <a:cs typeface="Calibri"/>
              </a:rPr>
              <a:t/>
            </a:r>
            <a:br>
              <a:rPr lang="en-US" dirty="0" smtClean="0">
                <a:solidFill>
                  <a:srgbClr val="000000"/>
                </a:solidFill>
                <a:ea typeface="MS Mincho"/>
                <a:cs typeface="Calibri"/>
              </a:rPr>
            </a:br>
            <a:endParaRPr lang="en-US" dirty="0">
              <a:ea typeface="MS Mincho"/>
              <a:cs typeface="Times New Roman"/>
            </a:endParaRPr>
          </a:p>
        </p:txBody>
      </p:sp>
      <p:sp>
        <p:nvSpPr>
          <p:cNvPr id="4" name="Slide Number Placeholder 3"/>
          <p:cNvSpPr>
            <a:spLocks noGrp="1"/>
          </p:cNvSpPr>
          <p:nvPr>
            <p:ph type="sldNum" sz="quarter" idx="10"/>
          </p:nvPr>
        </p:nvSpPr>
        <p:spPr/>
        <p:txBody>
          <a:bodyPr/>
          <a:lstStyle/>
          <a:p>
            <a:fld id="{B6D6CA34-932B-40EB-8A20-D637D614B79C}" type="slidenum">
              <a:rPr lang="en-US" smtClean="0"/>
              <a:t>3</a:t>
            </a:fld>
            <a:endParaRPr lang="en-US"/>
          </a:p>
        </p:txBody>
      </p:sp>
    </p:spTree>
    <p:extLst>
      <p:ext uri="{BB962C8B-B14F-4D97-AF65-F5344CB8AC3E}">
        <p14:creationId xmlns:p14="http://schemas.microsoft.com/office/powerpoint/2010/main" val="225165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D6CA34-932B-40EB-8A20-D637D614B79C}" type="slidenum">
              <a:rPr lang="en-US" smtClean="0"/>
              <a:t>4</a:t>
            </a:fld>
            <a:endParaRPr lang="en-US"/>
          </a:p>
        </p:txBody>
      </p:sp>
    </p:spTree>
    <p:extLst>
      <p:ext uri="{BB962C8B-B14F-4D97-AF65-F5344CB8AC3E}">
        <p14:creationId xmlns:p14="http://schemas.microsoft.com/office/powerpoint/2010/main" val="745572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sz="1200" kern="1200" dirty="0" smtClean="0">
                <a:solidFill>
                  <a:schemeClr val="tx1"/>
                </a:solidFill>
                <a:effectLst/>
                <a:latin typeface="+mn-lt"/>
                <a:ea typeface="+mn-ea"/>
                <a:cs typeface="+mn-cs"/>
              </a:rPr>
              <a:t>The Fairfax County volunteer management system consists of two integrated parts as previously stated. Once volunteers are registered and a staff person has designated them as active, they are able to use Volunteer.Farifaxcounty.gov website to find service opportunities, check their schedules and report service hours.</a:t>
            </a:r>
            <a:br>
              <a:rPr lang="en-US" sz="1200" kern="1200" dirty="0" smtClean="0">
                <a:solidFill>
                  <a:schemeClr val="tx1"/>
                </a:solidFill>
                <a:effectLst/>
                <a:latin typeface="+mn-lt"/>
                <a:ea typeface="+mn-ea"/>
                <a:cs typeface="+mn-cs"/>
              </a:rPr>
            </a:br>
            <a:endParaRPr lang="en-US" dirty="0">
              <a:ea typeface="MS Mincho"/>
              <a:cs typeface="Times New Roman"/>
            </a:endParaRPr>
          </a:p>
        </p:txBody>
      </p:sp>
      <p:sp>
        <p:nvSpPr>
          <p:cNvPr id="4" name="Slide Number Placeholder 3"/>
          <p:cNvSpPr>
            <a:spLocks noGrp="1"/>
          </p:cNvSpPr>
          <p:nvPr>
            <p:ph type="sldNum" sz="quarter" idx="10"/>
          </p:nvPr>
        </p:nvSpPr>
        <p:spPr/>
        <p:txBody>
          <a:bodyPr/>
          <a:lstStyle/>
          <a:p>
            <a:fld id="{B6D6CA34-932B-40EB-8A20-D637D614B79C}" type="slidenum">
              <a:rPr lang="en-US" smtClean="0"/>
              <a:t>5</a:t>
            </a:fld>
            <a:endParaRPr lang="en-US"/>
          </a:p>
        </p:txBody>
      </p:sp>
    </p:spTree>
    <p:extLst>
      <p:ext uri="{BB962C8B-B14F-4D97-AF65-F5344CB8AC3E}">
        <p14:creationId xmlns:p14="http://schemas.microsoft.com/office/powerpoint/2010/main" val="339364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D6CA34-932B-40EB-8A20-D637D614B79C}" type="slidenum">
              <a:rPr lang="en-US" smtClean="0"/>
              <a:t>6</a:t>
            </a:fld>
            <a:endParaRPr lang="en-US"/>
          </a:p>
        </p:txBody>
      </p:sp>
    </p:spTree>
    <p:extLst>
      <p:ext uri="{BB962C8B-B14F-4D97-AF65-F5344CB8AC3E}">
        <p14:creationId xmlns:p14="http://schemas.microsoft.com/office/powerpoint/2010/main" val="378367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D6CA34-932B-40EB-8A20-D637D614B79C}" type="slidenum">
              <a:rPr lang="en-US" smtClean="0"/>
              <a:t>7</a:t>
            </a:fld>
            <a:endParaRPr lang="en-US"/>
          </a:p>
        </p:txBody>
      </p:sp>
    </p:spTree>
    <p:extLst>
      <p:ext uri="{BB962C8B-B14F-4D97-AF65-F5344CB8AC3E}">
        <p14:creationId xmlns:p14="http://schemas.microsoft.com/office/powerpoint/2010/main" val="152771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Search results are displayed and can also sorted alphabetically, by date, or by “Best Match.” </a:t>
            </a:r>
          </a:p>
          <a:p>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8</a:t>
            </a:fld>
            <a:endParaRPr lang="en-US"/>
          </a:p>
        </p:txBody>
      </p:sp>
    </p:spTree>
    <p:extLst>
      <p:ext uri="{BB962C8B-B14F-4D97-AF65-F5344CB8AC3E}">
        <p14:creationId xmlns:p14="http://schemas.microsoft.com/office/powerpoint/2010/main" val="152771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search result also has a details screen where description, location, pre-requisites, and any associated schedule slots will appear. Directly under the “opportunity Details” there are options to apply for the opportunity or to</a:t>
            </a:r>
            <a:r>
              <a:rPr lang="en-US" baseline="0" dirty="0" smtClean="0"/>
              <a:t> share the opportunity with others.</a:t>
            </a:r>
            <a:endParaRPr lang="en-US" dirty="0" smtClean="0"/>
          </a:p>
          <a:p>
            <a:endParaRPr lang="en-US" dirty="0"/>
          </a:p>
        </p:txBody>
      </p:sp>
      <p:sp>
        <p:nvSpPr>
          <p:cNvPr id="4" name="Slide Number Placeholder 3"/>
          <p:cNvSpPr>
            <a:spLocks noGrp="1"/>
          </p:cNvSpPr>
          <p:nvPr>
            <p:ph type="sldNum" sz="quarter" idx="10"/>
          </p:nvPr>
        </p:nvSpPr>
        <p:spPr/>
        <p:txBody>
          <a:bodyPr/>
          <a:lstStyle/>
          <a:p>
            <a:fld id="{B6D6CA34-932B-40EB-8A20-D637D614B79C}" type="slidenum">
              <a:rPr lang="en-US" smtClean="0"/>
              <a:t>9</a:t>
            </a:fld>
            <a:endParaRPr lang="en-US"/>
          </a:p>
        </p:txBody>
      </p:sp>
    </p:spTree>
    <p:extLst>
      <p:ext uri="{BB962C8B-B14F-4D97-AF65-F5344CB8AC3E}">
        <p14:creationId xmlns:p14="http://schemas.microsoft.com/office/powerpoint/2010/main" val="152771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7/1/2016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a:prstGeom prst="rect">
            <a:avLst/>
          </a:prstGeom>
        </p:spPr>
        <p:txBody>
          <a:bodyPr>
            <a:noAutofit/>
          </a:bodyPr>
          <a:lstStyle>
            <a:lvl1pPr algn="r">
              <a:defRPr sz="2400" baseline="0">
                <a:solidFill>
                  <a:srgbClr val="808284"/>
                </a:solidFill>
                <a:latin typeface="Georgia" pitchFamily="18" charset="0"/>
              </a:defRPr>
            </a:lvl1pPr>
          </a:lstStyle>
          <a:p>
            <a:r>
              <a:rPr lang="en-US" dirty="0" smtClean="0"/>
              <a:t>Click to edit Master text styles</a:t>
            </a:r>
            <a:endParaRPr lang="en-US" dirty="0"/>
          </a:p>
        </p:txBody>
      </p:sp>
      <p:sp>
        <p:nvSpPr>
          <p:cNvPr id="3" name="Content Placeholder 2"/>
          <p:cNvSpPr>
            <a:spLocks noGrp="1"/>
          </p:cNvSpPr>
          <p:nvPr>
            <p:ph idx="1"/>
          </p:nvPr>
        </p:nvSpPr>
        <p:spPr>
          <a:xfrm>
            <a:off x="457200" y="1219200"/>
            <a:ext cx="8229600" cy="5105400"/>
          </a:xfrm>
        </p:spPr>
        <p:txBody>
          <a:bodyPr/>
          <a:lstStyle>
            <a:lvl1pPr>
              <a:defRPr>
                <a:solidFill>
                  <a:srgbClr val="203260"/>
                </a:solidFill>
                <a:latin typeface="Arial" pitchFamily="34" charset="0"/>
                <a:cs typeface="Arial" pitchFamily="34" charset="0"/>
              </a:defRPr>
            </a:lvl1pPr>
            <a:lvl2pPr>
              <a:defRPr>
                <a:solidFill>
                  <a:srgbClr val="203260"/>
                </a:solidFill>
                <a:latin typeface="Arial" pitchFamily="34" charset="0"/>
                <a:cs typeface="Arial" pitchFamily="34" charset="0"/>
              </a:defRPr>
            </a:lvl2pPr>
            <a:lvl3pPr>
              <a:defRPr>
                <a:solidFill>
                  <a:srgbClr val="203260"/>
                </a:solidFill>
                <a:latin typeface="Arial" pitchFamily="34" charset="0"/>
                <a:cs typeface="Arial" pitchFamily="34" charset="0"/>
              </a:defRPr>
            </a:lvl3pPr>
            <a:lvl4pPr>
              <a:defRPr>
                <a:solidFill>
                  <a:srgbClr val="203260"/>
                </a:solidFill>
                <a:latin typeface="Arial" pitchFamily="34" charset="0"/>
                <a:cs typeface="Arial" pitchFamily="34" charset="0"/>
              </a:defRPr>
            </a:lvl4pPr>
            <a:lvl5pPr>
              <a:defRPr>
                <a:solidFill>
                  <a:srgbClr val="2032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08845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953000"/>
          </a:xfrm>
        </p:spPr>
        <p:txBody>
          <a:bodyPr/>
          <a:lstStyle>
            <a:lvl1pPr>
              <a:defRPr sz="2800">
                <a:solidFill>
                  <a:srgbClr val="203260"/>
                </a:solidFill>
                <a:latin typeface="Arial" pitchFamily="34" charset="0"/>
                <a:cs typeface="Arial" pitchFamily="34" charset="0"/>
              </a:defRPr>
            </a:lvl1pPr>
            <a:lvl2pPr>
              <a:defRPr sz="2400">
                <a:solidFill>
                  <a:srgbClr val="203260"/>
                </a:solidFill>
                <a:latin typeface="Arial" pitchFamily="34" charset="0"/>
                <a:cs typeface="Arial" pitchFamily="34" charset="0"/>
              </a:defRPr>
            </a:lvl2pPr>
            <a:lvl3pPr>
              <a:defRPr sz="2000">
                <a:solidFill>
                  <a:srgbClr val="203260"/>
                </a:solidFill>
                <a:latin typeface="Arial" pitchFamily="34" charset="0"/>
                <a:cs typeface="Arial" pitchFamily="34" charset="0"/>
              </a:defRPr>
            </a:lvl3pPr>
            <a:lvl4pPr>
              <a:defRPr sz="1800">
                <a:solidFill>
                  <a:srgbClr val="203260"/>
                </a:solidFill>
                <a:latin typeface="Arial" pitchFamily="34" charset="0"/>
                <a:cs typeface="Arial" pitchFamily="34" charset="0"/>
              </a:defRPr>
            </a:lvl4pPr>
            <a:lvl5pPr>
              <a:defRPr sz="1800">
                <a:solidFill>
                  <a:srgbClr val="20326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953000"/>
          </a:xfrm>
        </p:spPr>
        <p:txBody>
          <a:bodyPr/>
          <a:lstStyle>
            <a:lvl1pPr>
              <a:defRPr sz="2800">
                <a:solidFill>
                  <a:srgbClr val="203260"/>
                </a:solidFill>
                <a:latin typeface="Arial" pitchFamily="34" charset="0"/>
                <a:cs typeface="Arial" pitchFamily="34" charset="0"/>
              </a:defRPr>
            </a:lvl1pPr>
            <a:lvl2pPr>
              <a:defRPr sz="2400">
                <a:solidFill>
                  <a:srgbClr val="203260"/>
                </a:solidFill>
                <a:latin typeface="Arial" pitchFamily="34" charset="0"/>
                <a:cs typeface="Arial" pitchFamily="34" charset="0"/>
              </a:defRPr>
            </a:lvl2pPr>
            <a:lvl3pPr>
              <a:defRPr sz="2000">
                <a:solidFill>
                  <a:srgbClr val="203260"/>
                </a:solidFill>
                <a:latin typeface="Arial" pitchFamily="34" charset="0"/>
                <a:cs typeface="Arial" pitchFamily="34" charset="0"/>
              </a:defRPr>
            </a:lvl3pPr>
            <a:lvl4pPr>
              <a:defRPr sz="1800">
                <a:solidFill>
                  <a:srgbClr val="203260"/>
                </a:solidFill>
                <a:latin typeface="Arial" pitchFamily="34" charset="0"/>
                <a:cs typeface="Arial" pitchFamily="34" charset="0"/>
              </a:defRPr>
            </a:lvl4pPr>
            <a:lvl5pPr>
              <a:defRPr sz="1800">
                <a:solidFill>
                  <a:srgbClr val="20326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txBox="1">
            <a:spLocks/>
          </p:cNvSpPr>
          <p:nvPr userDrawn="1"/>
        </p:nvSpPr>
        <p:spPr>
          <a:xfrm>
            <a:off x="228600" y="274638"/>
            <a:ext cx="8686800" cy="563562"/>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baseline="0">
                <a:solidFill>
                  <a:schemeClr val="bg1"/>
                </a:solidFill>
                <a:latin typeface="Georgia" pitchFamily="18" charset="0"/>
                <a:ea typeface="+mj-ea"/>
                <a:cs typeface="+mj-cs"/>
              </a:defRPr>
            </a:lvl1pPr>
          </a:lstStyle>
          <a:p>
            <a:r>
              <a:rPr lang="en-US" smtClean="0"/>
              <a:t>Click to edit Master text styles</a:t>
            </a:r>
            <a:endParaRPr lang="en-US" dirty="0"/>
          </a:p>
        </p:txBody>
      </p:sp>
    </p:spTree>
    <p:extLst>
      <p:ext uri="{BB962C8B-B14F-4D97-AF65-F5344CB8AC3E}">
        <p14:creationId xmlns:p14="http://schemas.microsoft.com/office/powerpoint/2010/main" val="319051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1108075"/>
          </a:xfrm>
        </p:spPr>
        <p:txBody>
          <a:bodyPr anchor="b"/>
          <a:lstStyle>
            <a:lvl1pPr marL="0" indent="0">
              <a:buNone/>
              <a:defRPr sz="2400" b="1">
                <a:solidFill>
                  <a:srgbClr val="20326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4040188" cy="4378325"/>
          </a:xfrm>
        </p:spPr>
        <p:txBody>
          <a:bodyPr/>
          <a:lstStyle>
            <a:lvl1pPr>
              <a:defRPr sz="2400">
                <a:solidFill>
                  <a:srgbClr val="203260"/>
                </a:solidFill>
              </a:defRPr>
            </a:lvl1pPr>
            <a:lvl2pPr>
              <a:defRPr sz="2000">
                <a:solidFill>
                  <a:srgbClr val="203260"/>
                </a:solidFill>
              </a:defRPr>
            </a:lvl2pPr>
            <a:lvl3pPr>
              <a:defRPr sz="1800">
                <a:solidFill>
                  <a:srgbClr val="203260"/>
                </a:solidFill>
              </a:defRPr>
            </a:lvl3pPr>
            <a:lvl4pPr>
              <a:defRPr sz="1600">
                <a:solidFill>
                  <a:srgbClr val="203260"/>
                </a:solidFill>
              </a:defRPr>
            </a:lvl4pPr>
            <a:lvl5pPr>
              <a:defRPr sz="1600">
                <a:solidFill>
                  <a:srgbClr val="2032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66800"/>
            <a:ext cx="4041775" cy="1108075"/>
          </a:xfrm>
        </p:spPr>
        <p:txBody>
          <a:bodyPr anchor="b"/>
          <a:lstStyle>
            <a:lvl1pPr marL="0" indent="0">
              <a:buNone/>
              <a:defRPr sz="2400" b="1">
                <a:solidFill>
                  <a:srgbClr val="20326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378325"/>
          </a:xfrm>
        </p:spPr>
        <p:txBody>
          <a:bodyPr/>
          <a:lstStyle>
            <a:lvl1pPr>
              <a:defRPr sz="2400">
                <a:solidFill>
                  <a:srgbClr val="203260"/>
                </a:solidFill>
              </a:defRPr>
            </a:lvl1pPr>
            <a:lvl2pPr>
              <a:defRPr sz="2000">
                <a:solidFill>
                  <a:srgbClr val="203260"/>
                </a:solidFill>
              </a:defRPr>
            </a:lvl2pPr>
            <a:lvl3pPr>
              <a:defRPr sz="1800">
                <a:solidFill>
                  <a:srgbClr val="203260"/>
                </a:solidFill>
              </a:defRPr>
            </a:lvl3pPr>
            <a:lvl4pPr>
              <a:defRPr sz="1600">
                <a:solidFill>
                  <a:srgbClr val="203260"/>
                </a:solidFill>
              </a:defRPr>
            </a:lvl4pPr>
            <a:lvl5pPr>
              <a:defRPr sz="1600">
                <a:solidFill>
                  <a:srgbClr val="2032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txBox="1">
            <a:spLocks/>
          </p:cNvSpPr>
          <p:nvPr userDrawn="1"/>
        </p:nvSpPr>
        <p:spPr>
          <a:xfrm>
            <a:off x="228600" y="274638"/>
            <a:ext cx="8686800" cy="563562"/>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baseline="0">
                <a:solidFill>
                  <a:schemeClr val="bg1"/>
                </a:solidFill>
                <a:latin typeface="Georgia" pitchFamily="18" charset="0"/>
                <a:ea typeface="+mj-ea"/>
                <a:cs typeface="+mj-cs"/>
              </a:defRPr>
            </a:lvl1pPr>
          </a:lstStyle>
          <a:p>
            <a:r>
              <a:rPr lang="en-US" dirty="0" smtClean="0"/>
              <a:t>Click to edit Master text styles</a:t>
            </a:r>
            <a:endParaRPr lang="en-US" dirty="0"/>
          </a:p>
        </p:txBody>
      </p:sp>
    </p:spTree>
    <p:extLst>
      <p:ext uri="{BB962C8B-B14F-4D97-AF65-F5344CB8AC3E}">
        <p14:creationId xmlns:p14="http://schemas.microsoft.com/office/powerpoint/2010/main" val="3494971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txBox="1">
            <a:spLocks/>
          </p:cNvSpPr>
          <p:nvPr userDrawn="1"/>
        </p:nvSpPr>
        <p:spPr>
          <a:xfrm>
            <a:off x="228600" y="274638"/>
            <a:ext cx="8686800" cy="563562"/>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baseline="0">
                <a:solidFill>
                  <a:schemeClr val="bg1"/>
                </a:solidFill>
                <a:latin typeface="Georgia" pitchFamily="18" charset="0"/>
                <a:ea typeface="+mj-ea"/>
                <a:cs typeface="+mj-cs"/>
              </a:defRPr>
            </a:lvl1pPr>
          </a:lstStyle>
          <a:p>
            <a:r>
              <a:rPr lang="en-US" dirty="0" smtClean="0"/>
              <a:t>Click to edit Master text styles</a:t>
            </a:r>
            <a:endParaRPr lang="en-US" dirty="0"/>
          </a:p>
        </p:txBody>
      </p:sp>
    </p:spTree>
    <p:extLst>
      <p:ext uri="{BB962C8B-B14F-4D97-AF65-F5344CB8AC3E}">
        <p14:creationId xmlns:p14="http://schemas.microsoft.com/office/powerpoint/2010/main" val="401072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7/1/2016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7/1/2016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7/1/2016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7/1/2016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7/1/2016</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0" r:id="rId12"/>
    <p:sldLayoutId id="2147483652" r:id="rId13"/>
    <p:sldLayoutId id="2147483653" r:id="rId14"/>
    <p:sldLayoutId id="2147483654" r:id="rId15"/>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7.xml"/><Relationship Id="rId7" Type="http://schemas.openxmlformats.org/officeDocument/2006/relationships/image" Target="../media/image13.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7.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6.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42.xml"/><Relationship Id="rId7" Type="http://schemas.openxmlformats.org/officeDocument/2006/relationships/image" Target="../media/image2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9.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27.jpeg"/><Relationship Id="rId4" Type="http://schemas.openxmlformats.org/officeDocument/2006/relationships/hyperlink" Target="http://www.google.com/url?sa=i&amp;rct=j&amp;q=&amp;esrc=s&amp;frm=1&amp;source=images&amp;cd=&amp;cad=rja&amp;docid=e4Jb8_4dcoWt6M&amp;tbnid=vSoOxRcNWAL94M:&amp;ved=0CAUQjRw&amp;url=http://www.fairfaxtimes.com/article/20120810/NEWS/708109888/-1/volunteers-power-presidential-campaings&amp;template=fairfaxTimes&amp;ei=cW4lUo_GJ43ligLg4oCAAw&amp;bvm=bv.51495398,d.cGE&amp;psig=AFQjCNGZaQ1rthHWvZPNeIjqcDpFI4s0gg&amp;ust=1378271085179821"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hyperlink" Target="https://volunteer.fairfaxcounty.gov/training/custom/1380/"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819400"/>
            <a:ext cx="7162800" cy="533400"/>
          </a:xfrm>
        </p:spPr>
        <p:txBody>
          <a:bodyPr/>
          <a:lstStyle/>
          <a:p>
            <a:r>
              <a:rPr lang="en-US" cap="none" dirty="0" smtClean="0"/>
              <a:t>Coordinator Introduction to eRecruiter and eCoordinator</a:t>
            </a:r>
            <a:endParaRPr lang="en-US" cap="none" dirty="0"/>
          </a:p>
        </p:txBody>
      </p:sp>
      <p:sp>
        <p:nvSpPr>
          <p:cNvPr id="2" name="Title 1"/>
          <p:cNvSpPr>
            <a:spLocks noGrp="1"/>
          </p:cNvSpPr>
          <p:nvPr>
            <p:ph type="ctrTitle"/>
          </p:nvPr>
        </p:nvSpPr>
        <p:spPr/>
        <p:txBody>
          <a:bodyPr/>
          <a:lstStyle/>
          <a:p>
            <a:r>
              <a:rPr lang="en-US" dirty="0" smtClean="0"/>
              <a:t>WELCOME</a:t>
            </a:r>
            <a:endParaRPr lang="en-US" dirty="0"/>
          </a:p>
        </p:txBody>
      </p:sp>
      <p:pic>
        <p:nvPicPr>
          <p:cNvPr id="4"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066800" y="4191000"/>
            <a:ext cx="7134225" cy="1057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2482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Application</a:t>
            </a:r>
            <a:endParaRPr lang="en-US" dirty="0"/>
          </a:p>
        </p:txBody>
      </p:sp>
      <p:sp>
        <p:nvSpPr>
          <p:cNvPr id="7" name="TextBox 6"/>
          <p:cNvSpPr txBox="1"/>
          <p:nvPr/>
        </p:nvSpPr>
        <p:spPr>
          <a:xfrm>
            <a:off x="354281" y="1524000"/>
            <a:ext cx="3912919" cy="3816429"/>
          </a:xfrm>
          <a:prstGeom prst="rect">
            <a:avLst/>
          </a:prstGeom>
          <a:noFill/>
        </p:spPr>
        <p:txBody>
          <a:bodyPr wrap="square" rtlCol="0">
            <a:spAutoFit/>
          </a:bodyPr>
          <a:lstStyle/>
          <a:p>
            <a:r>
              <a:rPr lang="en-US" sz="2200" dirty="0" smtClean="0"/>
              <a:t>On a county-wide level, the main eCoordinator account, commonly referred to as the “Enterprise System”, now holds and produces the “Volunteer Application Form”. Agency specific questions are asked during the initial volunteer sign depending on which area of service the volunteer would like to participate in.</a:t>
            </a:r>
            <a:endParaRPr lang="en-US" sz="2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8946" y="1524000"/>
            <a:ext cx="4493092" cy="4876800"/>
          </a:xfrm>
          <a:prstGeom prst="rect">
            <a:avLst/>
          </a:prstGeom>
        </p:spPr>
      </p:pic>
    </p:spTree>
    <p:custDataLst>
      <p:tags r:id="rId1"/>
    </p:custDataLst>
    <p:extLst>
      <p:ext uri="{BB962C8B-B14F-4D97-AF65-F5344CB8AC3E}">
        <p14:creationId xmlns:p14="http://schemas.microsoft.com/office/powerpoint/2010/main" val="246007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Opportunities</a:t>
            </a:r>
            <a:endParaRPr lang="en-US" dirty="0"/>
          </a:p>
        </p:txBody>
      </p:sp>
      <p:pic>
        <p:nvPicPr>
          <p:cNvPr id="3" name="Picture 2"/>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990600" y="2590800"/>
            <a:ext cx="7315200" cy="3557276"/>
          </a:xfrm>
          <a:prstGeom prst="rect">
            <a:avLst/>
          </a:prstGeom>
        </p:spPr>
      </p:pic>
      <p:sp>
        <p:nvSpPr>
          <p:cNvPr id="14" name="Content Placeholder 2"/>
          <p:cNvSpPr>
            <a:spLocks noGrp="1"/>
          </p:cNvSpPr>
          <p:nvPr>
            <p:ph sz="quarter" idx="1"/>
          </p:nvPr>
        </p:nvSpPr>
        <p:spPr>
          <a:xfrm>
            <a:off x="301752" y="1603248"/>
            <a:ext cx="8503920" cy="911352"/>
          </a:xfrm>
        </p:spPr>
        <p:txBody>
          <a:bodyPr>
            <a:normAutofit lnSpcReduction="10000"/>
          </a:bodyPr>
          <a:lstStyle/>
          <a:p>
            <a:r>
              <a:rPr lang="en-US" dirty="0" smtClean="0"/>
              <a:t>Click on “My Requested </a:t>
            </a:r>
            <a:r>
              <a:rPr lang="en-US" dirty="0" err="1" smtClean="0"/>
              <a:t>Opps</a:t>
            </a:r>
            <a:r>
              <a:rPr lang="en-US" dirty="0" smtClean="0"/>
              <a:t>” or “</a:t>
            </a:r>
            <a:r>
              <a:rPr lang="en-US" dirty="0" err="1" smtClean="0"/>
              <a:t>Opps</a:t>
            </a:r>
            <a:r>
              <a:rPr lang="en-US" dirty="0" smtClean="0"/>
              <a:t> I’m Assigned To” and review your current activities at any time.</a:t>
            </a:r>
          </a:p>
        </p:txBody>
      </p:sp>
    </p:spTree>
    <p:custDataLst>
      <p:tags r:id="rId1"/>
    </p:custDataLst>
    <p:extLst>
      <p:ext uri="{BB962C8B-B14F-4D97-AF65-F5344CB8AC3E}">
        <p14:creationId xmlns:p14="http://schemas.microsoft.com/office/powerpoint/2010/main" val="584949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My Service</a:t>
            </a:r>
            <a:endParaRPr lang="en-US" dirty="0"/>
          </a:p>
        </p:txBody>
      </p:sp>
      <p:pic>
        <p:nvPicPr>
          <p:cNvPr id="3" name="Picture 2"/>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35192"/>
          <a:stretch/>
        </p:blipFill>
        <p:spPr>
          <a:xfrm>
            <a:off x="2786860" y="2556680"/>
            <a:ext cx="5980953" cy="1314676"/>
          </a:xfrm>
          <a:prstGeom prst="rect">
            <a:avLst/>
          </a:prstGeom>
          <a:ln>
            <a:solidFill>
              <a:schemeClr val="accent3">
                <a:lumMod val="75000"/>
              </a:schemeClr>
            </a:solidFill>
          </a:ln>
        </p:spPr>
      </p:pic>
      <p:pic>
        <p:nvPicPr>
          <p:cNvPr id="1026" name="PPTShape_0"/>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17340" y="1495086"/>
            <a:ext cx="214312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5"/>
          <p:cNvSpPr>
            <a:spLocks noChangeArrowheads="1"/>
          </p:cNvSpPr>
          <p:nvPr/>
        </p:nvSpPr>
        <p:spPr bwMode="auto">
          <a:xfrm rot="16200000">
            <a:off x="2166832" y="2376506"/>
            <a:ext cx="446088" cy="664952"/>
          </a:xfrm>
          <a:prstGeom prst="downArrow">
            <a:avLst>
              <a:gd name="adj1" fmla="val 50000"/>
              <a:gd name="adj2" fmla="val 41078"/>
            </a:avLst>
          </a:prstGeom>
          <a:solidFill>
            <a:schemeClr val="accent1">
              <a:alpha val="85000"/>
            </a:schemeClr>
          </a:solidFill>
          <a:ln>
            <a:noFill/>
          </a:ln>
        </p:spPr>
        <p:txBody>
          <a:bodyPr vert="eaVert" wrap="none" anchor="ctr"/>
          <a:lstStyle/>
          <a:p>
            <a:endParaRPr lang="en-US"/>
          </a:p>
        </p:txBody>
      </p:sp>
      <p:pic>
        <p:nvPicPr>
          <p:cNvPr id="4" name="Picture 3"/>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786861" y="4104904"/>
            <a:ext cx="5980953" cy="2047619"/>
          </a:xfrm>
          <a:prstGeom prst="rect">
            <a:avLst/>
          </a:prstGeom>
          <a:ln>
            <a:solidFill>
              <a:schemeClr val="bg2">
                <a:lumMod val="75000"/>
              </a:schemeClr>
            </a:solidFill>
          </a:ln>
        </p:spPr>
      </p:pic>
      <p:sp>
        <p:nvSpPr>
          <p:cNvPr id="25" name="PPTShape_1"/>
          <p:cNvSpPr>
            <a:spLocks noChangeArrowheads="1"/>
          </p:cNvSpPr>
          <p:nvPr/>
        </p:nvSpPr>
        <p:spPr bwMode="auto">
          <a:xfrm>
            <a:off x="5221817" y="3938666"/>
            <a:ext cx="446088" cy="557134"/>
          </a:xfrm>
          <a:prstGeom prst="downArrow">
            <a:avLst>
              <a:gd name="adj1" fmla="val 50000"/>
              <a:gd name="adj2" fmla="val 41078"/>
            </a:avLst>
          </a:prstGeom>
          <a:solidFill>
            <a:schemeClr val="accent1">
              <a:alpha val="85000"/>
            </a:schemeClr>
          </a:solidFill>
          <a:ln>
            <a:noFill/>
          </a:ln>
        </p:spPr>
        <p:txBody>
          <a:bodyPr vert="eaVert" wrap="none" anchor="ctr"/>
          <a:lstStyle/>
          <a:p>
            <a:endParaRPr lang="en-US"/>
          </a:p>
        </p:txBody>
      </p:sp>
      <p:sp>
        <p:nvSpPr>
          <p:cNvPr id="26" name="Content Placeholder 2"/>
          <p:cNvSpPr>
            <a:spLocks noGrp="1"/>
          </p:cNvSpPr>
          <p:nvPr>
            <p:ph sz="quarter" idx="1"/>
          </p:nvPr>
        </p:nvSpPr>
        <p:spPr>
          <a:xfrm>
            <a:off x="2786860" y="1755648"/>
            <a:ext cx="5980954" cy="606552"/>
          </a:xfrm>
        </p:spPr>
        <p:txBody>
          <a:bodyPr>
            <a:normAutofit fontScale="70000" lnSpcReduction="20000"/>
          </a:bodyPr>
          <a:lstStyle/>
          <a:p>
            <a:r>
              <a:rPr lang="en-US" dirty="0" smtClean="0"/>
              <a:t>Click on “Report Service/Hours” and select one of your opportunities. Then enter requested information.</a:t>
            </a:r>
          </a:p>
        </p:txBody>
      </p:sp>
    </p:spTree>
    <p:custDataLst>
      <p:tags r:id="rId1"/>
    </p:custDataLst>
    <p:extLst>
      <p:ext uri="{BB962C8B-B14F-4D97-AF65-F5344CB8AC3E}">
        <p14:creationId xmlns:p14="http://schemas.microsoft.com/office/powerpoint/2010/main" val="5849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4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Log Book</a:t>
            </a:r>
            <a:endParaRPr lang="en-US" dirty="0"/>
          </a:p>
        </p:txBody>
      </p:sp>
      <p:pic>
        <p:nvPicPr>
          <p:cNvPr id="3" name="Picture 2"/>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t="33963"/>
          <a:stretch/>
        </p:blipFill>
        <p:spPr>
          <a:xfrm>
            <a:off x="2743200" y="2971800"/>
            <a:ext cx="5952506" cy="3034504"/>
          </a:xfrm>
          <a:prstGeom prst="rect">
            <a:avLst/>
          </a:prstGeom>
        </p:spPr>
      </p:pic>
      <p:pic>
        <p:nvPicPr>
          <p:cNvPr id="2050" name="PPTShape_0"/>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04800" y="2971800"/>
            <a:ext cx="2143125" cy="303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55"/>
          <p:cNvSpPr>
            <a:spLocks noChangeArrowheads="1"/>
          </p:cNvSpPr>
          <p:nvPr/>
        </p:nvSpPr>
        <p:spPr bwMode="auto">
          <a:xfrm rot="16200000">
            <a:off x="2177413" y="4298293"/>
            <a:ext cx="446088" cy="664952"/>
          </a:xfrm>
          <a:prstGeom prst="downArrow">
            <a:avLst>
              <a:gd name="adj1" fmla="val 50000"/>
              <a:gd name="adj2" fmla="val 41078"/>
            </a:avLst>
          </a:prstGeom>
          <a:solidFill>
            <a:schemeClr val="accent1">
              <a:alpha val="85000"/>
            </a:schemeClr>
          </a:solidFill>
          <a:ln>
            <a:noFill/>
          </a:ln>
        </p:spPr>
        <p:txBody>
          <a:bodyPr vert="eaVert" wrap="none" anchor="ctr"/>
          <a:lstStyle/>
          <a:p>
            <a:endParaRPr lang="en-US"/>
          </a:p>
        </p:txBody>
      </p:sp>
      <p:sp>
        <p:nvSpPr>
          <p:cNvPr id="15" name="Content Placeholder 2"/>
          <p:cNvSpPr>
            <a:spLocks noGrp="1"/>
          </p:cNvSpPr>
          <p:nvPr>
            <p:ph sz="quarter" idx="1"/>
          </p:nvPr>
        </p:nvSpPr>
        <p:spPr>
          <a:xfrm>
            <a:off x="301752" y="1603248"/>
            <a:ext cx="8503920" cy="1139952"/>
          </a:xfrm>
        </p:spPr>
        <p:txBody>
          <a:bodyPr>
            <a:normAutofit fontScale="85000" lnSpcReduction="10000"/>
          </a:bodyPr>
          <a:lstStyle/>
          <a:p>
            <a:r>
              <a:rPr lang="en-US" dirty="0" smtClean="0"/>
              <a:t>Click on “Log Book” to review and edit all hours you’ve previously entered for your service. </a:t>
            </a:r>
          </a:p>
          <a:p>
            <a:r>
              <a:rPr lang="en-US" dirty="0" smtClean="0"/>
              <a:t>You can sort by date ranges, see totals and print out your logbook.</a:t>
            </a:r>
          </a:p>
        </p:txBody>
      </p:sp>
    </p:spTree>
    <p:custDataLst>
      <p:tags r:id="rId1"/>
    </p:custDataLst>
    <p:extLst>
      <p:ext uri="{BB962C8B-B14F-4D97-AF65-F5344CB8AC3E}">
        <p14:creationId xmlns:p14="http://schemas.microsoft.com/office/powerpoint/2010/main" val="5849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Schedule</a:t>
            </a:r>
            <a:endParaRPr lang="en-US" dirty="0"/>
          </a:p>
        </p:txBody>
      </p:sp>
      <p:pic>
        <p:nvPicPr>
          <p:cNvPr id="3" name="Picture 2"/>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381523" y="2590800"/>
            <a:ext cx="6380953" cy="3628572"/>
          </a:xfrm>
          <a:prstGeom prst="rect">
            <a:avLst/>
          </a:prstGeom>
        </p:spPr>
      </p:pic>
      <p:sp>
        <p:nvSpPr>
          <p:cNvPr id="13" name="Content Placeholder 2"/>
          <p:cNvSpPr>
            <a:spLocks noGrp="1"/>
          </p:cNvSpPr>
          <p:nvPr>
            <p:ph sz="quarter" idx="1"/>
          </p:nvPr>
        </p:nvSpPr>
        <p:spPr>
          <a:xfrm>
            <a:off x="301752" y="1571500"/>
            <a:ext cx="8503920" cy="911352"/>
          </a:xfrm>
        </p:spPr>
        <p:txBody>
          <a:bodyPr>
            <a:normAutofit fontScale="92500" lnSpcReduction="10000"/>
          </a:bodyPr>
          <a:lstStyle/>
          <a:p>
            <a:r>
              <a:rPr lang="en-US" dirty="0" smtClean="0"/>
              <a:t>Click on “Schedule” to view your upcoming commitments.</a:t>
            </a:r>
          </a:p>
          <a:p>
            <a:r>
              <a:rPr lang="en-US" dirty="0" smtClean="0"/>
              <a:t>You can view details, location and a map by selecting one.</a:t>
            </a:r>
          </a:p>
        </p:txBody>
      </p:sp>
    </p:spTree>
    <p:custDataLst>
      <p:tags r:id="rId1"/>
    </p:custDataLst>
    <p:extLst>
      <p:ext uri="{BB962C8B-B14F-4D97-AF65-F5344CB8AC3E}">
        <p14:creationId xmlns:p14="http://schemas.microsoft.com/office/powerpoint/2010/main" val="584949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282702" y="1447800"/>
            <a:ext cx="8553450" cy="4284734"/>
          </a:xfrm>
          <a:prstGeom prst="rect">
            <a:avLst/>
          </a:prstGeom>
        </p:spPr>
      </p:pic>
      <p:sp>
        <p:nvSpPr>
          <p:cNvPr id="2" name="Title 1"/>
          <p:cNvSpPr>
            <a:spLocks noGrp="1"/>
          </p:cNvSpPr>
          <p:nvPr>
            <p:ph type="title"/>
          </p:nvPr>
        </p:nvSpPr>
        <p:spPr/>
        <p:txBody>
          <a:bodyPr/>
          <a:lstStyle/>
          <a:p>
            <a:r>
              <a:rPr lang="en-US" dirty="0" smtClean="0"/>
              <a:t>eCoordinator</a:t>
            </a:r>
            <a:endParaRPr lang="en-US" dirty="0"/>
          </a:p>
        </p:txBody>
      </p:sp>
      <p:pic>
        <p:nvPicPr>
          <p:cNvPr id="6" name="Picture 3" descr="G:\Mike\Samaritan\Manuals\OTT\USO\Modules\01 Introduction and Product Orientation\images\eC_logo.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819400" y="3733800"/>
            <a:ext cx="4048125" cy="112395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678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stretch>
            <a:fillRect/>
          </a:stretch>
        </p:blipFill>
        <p:spPr>
          <a:xfrm>
            <a:off x="2984003" y="1674455"/>
            <a:ext cx="3000232" cy="1502925"/>
          </a:xfrm>
          <a:prstGeom prst="rect">
            <a:avLst/>
          </a:prstGeom>
        </p:spPr>
      </p:pic>
      <p:sp>
        <p:nvSpPr>
          <p:cNvPr id="2" name="Title 1"/>
          <p:cNvSpPr>
            <a:spLocks noGrp="1"/>
          </p:cNvSpPr>
          <p:nvPr>
            <p:ph type="title"/>
          </p:nvPr>
        </p:nvSpPr>
        <p:spPr/>
        <p:txBody>
          <a:bodyPr/>
          <a:lstStyle/>
          <a:p>
            <a:r>
              <a:rPr lang="en-US" dirty="0" smtClean="0"/>
              <a:t>County Network, Progra</a:t>
            </a:r>
            <a:r>
              <a:rPr lang="en-US" dirty="0"/>
              <a:t>m</a:t>
            </a:r>
            <a:r>
              <a:rPr lang="en-US" dirty="0" smtClean="0"/>
              <a:t> Focus</a:t>
            </a:r>
            <a:endParaRPr lang="en-US" dirty="0"/>
          </a:p>
        </p:txBody>
      </p:sp>
      <p:grpSp>
        <p:nvGrpSpPr>
          <p:cNvPr id="3" name="Group 2"/>
          <p:cNvGrpSpPr/>
          <p:nvPr>
            <p:custDataLst>
              <p:tags r:id="rId2"/>
            </p:custDataLst>
          </p:nvPr>
        </p:nvGrpSpPr>
        <p:grpSpPr>
          <a:xfrm>
            <a:off x="1326825" y="5867400"/>
            <a:ext cx="6338314" cy="281781"/>
            <a:chOff x="1326825" y="5867400"/>
            <a:chExt cx="6338314" cy="281781"/>
          </a:xfrm>
        </p:grpSpPr>
        <p:sp>
          <p:nvSpPr>
            <p:cNvPr id="7" name="Title 1"/>
            <p:cNvSpPr txBox="1">
              <a:spLocks/>
            </p:cNvSpPr>
            <p:nvPr/>
          </p:nvSpPr>
          <p:spPr>
            <a:xfrm>
              <a:off x="1326825" y="5867400"/>
              <a:ext cx="1657091" cy="281781"/>
            </a:xfrm>
            <a:prstGeom prst="rect">
              <a:avLst/>
            </a:prstGeom>
          </p:spPr>
          <p:txBody>
            <a:bodyPr>
              <a:noAutofit/>
            </a:bodyPr>
            <a:lstStyle>
              <a:lvl1pPr algn="r" defTabSz="914400" rtl="0" eaLnBrk="1" latinLnBrk="0" hangingPunct="1">
                <a:spcBef>
                  <a:spcPct val="0"/>
                </a:spcBef>
                <a:buNone/>
                <a:defRPr sz="2400" kern="1200" baseline="0">
                  <a:solidFill>
                    <a:srgbClr val="808284"/>
                  </a:solidFill>
                  <a:latin typeface="Georgia" pitchFamily="18" charset="0"/>
                  <a:ea typeface="+mj-ea"/>
                  <a:cs typeface="+mj-cs"/>
                </a:defRPr>
              </a:lvl1pPr>
            </a:lstStyle>
            <a:p>
              <a:pPr algn="ctr"/>
              <a:r>
                <a:rPr lang="en-US" sz="1400" dirty="0" smtClean="0"/>
                <a:t>Libraries</a:t>
              </a:r>
              <a:endParaRPr lang="en-US" sz="1400" dirty="0"/>
            </a:p>
          </p:txBody>
        </p:sp>
        <p:sp>
          <p:nvSpPr>
            <p:cNvPr id="8" name="Title 1"/>
            <p:cNvSpPr txBox="1">
              <a:spLocks/>
            </p:cNvSpPr>
            <p:nvPr/>
          </p:nvSpPr>
          <p:spPr>
            <a:xfrm>
              <a:off x="6008048" y="5867400"/>
              <a:ext cx="1657091" cy="281781"/>
            </a:xfrm>
            <a:prstGeom prst="rect">
              <a:avLst/>
            </a:prstGeom>
          </p:spPr>
          <p:txBody>
            <a:bodyPr>
              <a:noAutofit/>
            </a:bodyPr>
            <a:lstStyle>
              <a:lvl1pPr algn="r" defTabSz="914400" rtl="0" eaLnBrk="1" latinLnBrk="0" hangingPunct="1">
                <a:spcBef>
                  <a:spcPct val="0"/>
                </a:spcBef>
                <a:buNone/>
                <a:defRPr sz="2400" kern="1200" baseline="0">
                  <a:solidFill>
                    <a:srgbClr val="808284"/>
                  </a:solidFill>
                  <a:latin typeface="Georgia" pitchFamily="18" charset="0"/>
                  <a:ea typeface="+mj-ea"/>
                  <a:cs typeface="+mj-cs"/>
                </a:defRPr>
              </a:lvl1pPr>
            </a:lstStyle>
            <a:p>
              <a:pPr algn="ctr"/>
              <a:r>
                <a:rPr lang="en-US" sz="1400" dirty="0" smtClean="0"/>
                <a:t>Elections</a:t>
              </a:r>
              <a:endParaRPr lang="en-US" sz="1400" dirty="0"/>
            </a:p>
          </p:txBody>
        </p:sp>
      </p:grpSp>
      <p:grpSp>
        <p:nvGrpSpPr>
          <p:cNvPr id="11" name="Group 10"/>
          <p:cNvGrpSpPr/>
          <p:nvPr>
            <p:custDataLst>
              <p:tags r:id="rId3"/>
            </p:custDataLst>
          </p:nvPr>
        </p:nvGrpSpPr>
        <p:grpSpPr>
          <a:xfrm>
            <a:off x="3569167" y="3608630"/>
            <a:ext cx="1787719" cy="1420571"/>
            <a:chOff x="3611595" y="3177381"/>
            <a:chExt cx="1787719" cy="1420571"/>
          </a:xfrm>
        </p:grpSpPr>
        <p:sp>
          <p:nvSpPr>
            <p:cNvPr id="12" name="Line 10"/>
            <p:cNvSpPr>
              <a:spLocks noChangeShapeType="1"/>
            </p:cNvSpPr>
            <p:nvPr/>
          </p:nvSpPr>
          <p:spPr bwMode="auto">
            <a:xfrm flipV="1">
              <a:off x="3611595" y="4597952"/>
              <a:ext cx="533400" cy="0"/>
            </a:xfrm>
            <a:prstGeom prst="line">
              <a:avLst/>
            </a:prstGeom>
            <a:noFill/>
            <a:ln w="19050">
              <a:solidFill>
                <a:srgbClr val="6596B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2"/>
            <p:cNvSpPr>
              <a:spLocks noChangeShapeType="1"/>
            </p:cNvSpPr>
            <p:nvPr/>
          </p:nvSpPr>
          <p:spPr bwMode="auto">
            <a:xfrm>
              <a:off x="4144995" y="3177382"/>
              <a:ext cx="0" cy="1420570"/>
            </a:xfrm>
            <a:prstGeom prst="line">
              <a:avLst/>
            </a:prstGeom>
            <a:noFill/>
            <a:ln w="19050">
              <a:solidFill>
                <a:srgbClr val="6596BE"/>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1"/>
            <p:cNvSpPr>
              <a:spLocks noChangeShapeType="1"/>
            </p:cNvSpPr>
            <p:nvPr/>
          </p:nvSpPr>
          <p:spPr bwMode="auto">
            <a:xfrm flipV="1">
              <a:off x="4865914" y="4597952"/>
              <a:ext cx="533400" cy="0"/>
            </a:xfrm>
            <a:prstGeom prst="line">
              <a:avLst/>
            </a:prstGeom>
            <a:noFill/>
            <a:ln w="19050">
              <a:solidFill>
                <a:srgbClr val="6596B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
            <p:cNvSpPr>
              <a:spLocks noChangeShapeType="1"/>
            </p:cNvSpPr>
            <p:nvPr/>
          </p:nvSpPr>
          <p:spPr bwMode="auto">
            <a:xfrm>
              <a:off x="4865914" y="3177381"/>
              <a:ext cx="0" cy="1420571"/>
            </a:xfrm>
            <a:prstGeom prst="line">
              <a:avLst/>
            </a:prstGeom>
            <a:noFill/>
            <a:ln w="19050">
              <a:solidFill>
                <a:srgbClr val="6596BE"/>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 name="Rectangle 9"/>
          <p:cNvSpPr/>
          <p:nvPr/>
        </p:nvSpPr>
        <p:spPr>
          <a:xfrm>
            <a:off x="3816055" y="3244334"/>
            <a:ext cx="1293944" cy="307777"/>
          </a:xfrm>
          <a:prstGeom prst="rect">
            <a:avLst/>
          </a:prstGeom>
        </p:spPr>
        <p:txBody>
          <a:bodyPr wrap="none">
            <a:spAutoFit/>
          </a:bodyPr>
          <a:lstStyle/>
          <a:p>
            <a:r>
              <a:rPr lang="en-US" sz="1400" dirty="0">
                <a:solidFill>
                  <a:schemeClr val="bg1">
                    <a:lumMod val="50000"/>
                  </a:schemeClr>
                </a:solidFill>
                <a:latin typeface="Georgia" panose="02040502050405020303" pitchFamily="18" charset="0"/>
              </a:rPr>
              <a:t>Main Account</a:t>
            </a:r>
          </a:p>
        </p:txBody>
      </p:sp>
      <p:pic>
        <p:nvPicPr>
          <p:cNvPr id="16" name="Picture 15"/>
          <p:cNvPicPr>
            <a:picLocks noChangeAspect="1"/>
          </p:cNvPicPr>
          <p:nvPr/>
        </p:nvPicPr>
        <p:blipFill>
          <a:blip r:embed="rId7"/>
          <a:stretch>
            <a:fillRect/>
          </a:stretch>
        </p:blipFill>
        <p:spPr>
          <a:xfrm>
            <a:off x="5356886" y="3864283"/>
            <a:ext cx="2587110" cy="1820122"/>
          </a:xfrm>
          <a:prstGeom prst="rect">
            <a:avLst/>
          </a:prstGeom>
        </p:spPr>
      </p:pic>
      <p:pic>
        <p:nvPicPr>
          <p:cNvPr id="17" name="Picture 16"/>
          <p:cNvPicPr>
            <a:picLocks noChangeAspect="1"/>
          </p:cNvPicPr>
          <p:nvPr/>
        </p:nvPicPr>
        <p:blipFill>
          <a:blip r:embed="rId8"/>
          <a:stretch>
            <a:fillRect/>
          </a:stretch>
        </p:blipFill>
        <p:spPr>
          <a:xfrm>
            <a:off x="897818" y="3803217"/>
            <a:ext cx="2671348" cy="1881188"/>
          </a:xfrm>
          <a:prstGeom prst="rect">
            <a:avLst/>
          </a:prstGeom>
        </p:spPr>
      </p:pic>
    </p:spTree>
    <p:custDataLst>
      <p:tags r:id="rId1"/>
    </p:custDataLst>
    <p:extLst>
      <p:ext uri="{BB962C8B-B14F-4D97-AF65-F5344CB8AC3E}">
        <p14:creationId xmlns:p14="http://schemas.microsoft.com/office/powerpoint/2010/main" val="131478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Launching eCoordinator</a:t>
            </a:r>
            <a:endParaRPr lang="en-US" dirty="0"/>
          </a:p>
        </p:txBody>
      </p:sp>
      <p:sp>
        <p:nvSpPr>
          <p:cNvPr id="3" name="Content Placeholder 2"/>
          <p:cNvSpPr>
            <a:spLocks noGrp="1"/>
          </p:cNvSpPr>
          <p:nvPr>
            <p:ph sz="quarter" idx="1"/>
          </p:nvPr>
        </p:nvSpPr>
        <p:spPr/>
        <p:txBody>
          <a:bodyPr/>
          <a:lstStyle/>
          <a:p>
            <a:r>
              <a:rPr lang="en-US" dirty="0" err="1" smtClean="0"/>
              <a:t>eCoordinator</a:t>
            </a:r>
            <a:r>
              <a:rPr lang="en-US" dirty="0" smtClean="0"/>
              <a:t> requires Internet Explorer.</a:t>
            </a:r>
          </a:p>
          <a:p>
            <a:r>
              <a:rPr lang="en-US" dirty="0" smtClean="0"/>
              <a:t>Please </a:t>
            </a:r>
            <a:r>
              <a:rPr lang="en-US" dirty="0" smtClean="0"/>
              <a:t>keep this window available so you can follow on-screen instructions we provide. </a:t>
            </a:r>
          </a:p>
          <a:p>
            <a:r>
              <a:rPr lang="en-US" dirty="0" smtClean="0"/>
              <a:t>As we present functions please replicate what we show.</a:t>
            </a:r>
          </a:p>
          <a:p>
            <a:r>
              <a:rPr lang="en-US" dirty="0" smtClean="0"/>
              <a:t>Please go to the eCoordinator</a:t>
            </a:r>
            <a:r>
              <a:rPr lang="en-US" dirty="0"/>
              <a:t> </a:t>
            </a:r>
            <a:r>
              <a:rPr lang="en-US" dirty="0" smtClean="0"/>
              <a:t>Login Screen and enter the credentials you have been provided.</a:t>
            </a:r>
            <a:endParaRPr lang="en-US" dirty="0"/>
          </a:p>
        </p:txBody>
      </p:sp>
      <p:pic>
        <p:nvPicPr>
          <p:cNvPr id="6" name="Picture 5"/>
          <p:cNvPicPr>
            <a:picLocks noChangeAspect="1"/>
          </p:cNvPicPr>
          <p:nvPr/>
        </p:nvPicPr>
        <p:blipFill>
          <a:blip r:embed="rId4"/>
          <a:stretch>
            <a:fillRect/>
          </a:stretch>
        </p:blipFill>
        <p:spPr>
          <a:xfrm>
            <a:off x="3041648" y="4367681"/>
            <a:ext cx="2901952" cy="2109319"/>
          </a:xfrm>
          <a:prstGeom prst="rect">
            <a:avLst/>
          </a:prstGeom>
        </p:spPr>
      </p:pic>
    </p:spTree>
    <p:custDataLst>
      <p:tags r:id="rId1"/>
    </p:custDataLst>
    <p:extLst>
      <p:ext uri="{BB962C8B-B14F-4D97-AF65-F5344CB8AC3E}">
        <p14:creationId xmlns:p14="http://schemas.microsoft.com/office/powerpoint/2010/main" val="1976870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eCoordinator</a:t>
            </a:r>
            <a:endParaRPr lang="en-US" dirty="0"/>
          </a:p>
        </p:txBody>
      </p:sp>
      <p:sp>
        <p:nvSpPr>
          <p:cNvPr id="6" name="AutoShape 28"/>
          <p:cNvSpPr>
            <a:spLocks noChangeArrowheads="1"/>
          </p:cNvSpPr>
          <p:nvPr/>
        </p:nvSpPr>
        <p:spPr bwMode="auto">
          <a:xfrm>
            <a:off x="685800" y="1714618"/>
            <a:ext cx="476250" cy="976312"/>
          </a:xfrm>
          <a:prstGeom prst="downArrow">
            <a:avLst>
              <a:gd name="adj1" fmla="val 50000"/>
              <a:gd name="adj2" fmla="val 51250"/>
            </a:avLst>
          </a:prstGeom>
          <a:solidFill>
            <a:schemeClr val="accent1">
              <a:alpha val="85000"/>
            </a:schemeClr>
          </a:solidFill>
          <a:ln>
            <a:noFill/>
          </a:ln>
        </p:spPr>
        <p:txBody>
          <a:bodyPr vert="eaVert" wrap="none" anchor="ctr"/>
          <a:lstStyle/>
          <a:p>
            <a:endParaRPr lang="en-US"/>
          </a:p>
        </p:txBody>
      </p:sp>
      <p:sp>
        <p:nvSpPr>
          <p:cNvPr id="8" name="PPTShape_0"/>
          <p:cNvSpPr>
            <a:spLocks noChangeArrowheads="1"/>
          </p:cNvSpPr>
          <p:nvPr/>
        </p:nvSpPr>
        <p:spPr bwMode="auto">
          <a:xfrm>
            <a:off x="1200150" y="1714618"/>
            <a:ext cx="476250" cy="976312"/>
          </a:xfrm>
          <a:prstGeom prst="downArrow">
            <a:avLst>
              <a:gd name="adj1" fmla="val 50000"/>
              <a:gd name="adj2" fmla="val 51250"/>
            </a:avLst>
          </a:prstGeom>
          <a:solidFill>
            <a:schemeClr val="accent1">
              <a:alpha val="85000"/>
            </a:schemeClr>
          </a:solidFill>
          <a:ln>
            <a:noFill/>
          </a:ln>
        </p:spPr>
        <p:txBody>
          <a:bodyPr vert="eaVert" wrap="none" anchor="ctr"/>
          <a:lstStyle/>
          <a:p>
            <a:endParaRPr lang="en-US"/>
          </a:p>
        </p:txBody>
      </p:sp>
      <p:sp>
        <p:nvSpPr>
          <p:cNvPr id="7" name="PPTShape_0"/>
          <p:cNvSpPr>
            <a:spLocks noChangeArrowheads="1"/>
          </p:cNvSpPr>
          <p:nvPr/>
        </p:nvSpPr>
        <p:spPr bwMode="auto">
          <a:xfrm>
            <a:off x="1752600" y="1700330"/>
            <a:ext cx="476250" cy="976312"/>
          </a:xfrm>
          <a:prstGeom prst="downArrow">
            <a:avLst>
              <a:gd name="adj1" fmla="val 50000"/>
              <a:gd name="adj2" fmla="val 51250"/>
            </a:avLst>
          </a:prstGeom>
          <a:solidFill>
            <a:schemeClr val="accent1">
              <a:alpha val="85000"/>
            </a:schemeClr>
          </a:solidFill>
          <a:ln>
            <a:noFill/>
          </a:ln>
        </p:spPr>
        <p:txBody>
          <a:bodyPr vert="eaVert" wrap="none" anchor="ctr"/>
          <a:lstStyle/>
          <a:p>
            <a:endParaRPr lang="en-US"/>
          </a:p>
        </p:txBody>
      </p:sp>
      <p:pic>
        <p:nvPicPr>
          <p:cNvPr id="9" name="Picture 8"/>
          <p:cNvPicPr>
            <a:picLocks noChangeAspect="1"/>
          </p:cNvPicPr>
          <p:nvPr/>
        </p:nvPicPr>
        <p:blipFill>
          <a:blip r:embed="rId4"/>
          <a:stretch>
            <a:fillRect/>
          </a:stretch>
        </p:blipFill>
        <p:spPr>
          <a:xfrm>
            <a:off x="609600" y="2730618"/>
            <a:ext cx="6248399" cy="3630290"/>
          </a:xfrm>
          <a:prstGeom prst="rect">
            <a:avLst/>
          </a:prstGeom>
        </p:spPr>
      </p:pic>
      <p:sp>
        <p:nvSpPr>
          <p:cNvPr id="5" name="Rectangle 4"/>
          <p:cNvSpPr/>
          <p:nvPr/>
        </p:nvSpPr>
        <p:spPr>
          <a:xfrm>
            <a:off x="609601" y="2716330"/>
            <a:ext cx="1619249" cy="255470"/>
          </a:xfrm>
          <a:prstGeom prst="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429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7"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301752" y="1752600"/>
            <a:ext cx="6248399" cy="3630290"/>
          </a:xfrm>
          <a:prstGeom prst="rect">
            <a:avLst/>
          </a:prstGeom>
        </p:spPr>
      </p:pic>
      <p:sp>
        <p:nvSpPr>
          <p:cNvPr id="2" name="Title 1"/>
          <p:cNvSpPr>
            <a:spLocks noGrp="1"/>
          </p:cNvSpPr>
          <p:nvPr>
            <p:ph type="title"/>
          </p:nvPr>
        </p:nvSpPr>
        <p:spPr/>
        <p:txBody>
          <a:bodyPr/>
          <a:lstStyle/>
          <a:p>
            <a:r>
              <a:rPr lang="en-US" dirty="0" smtClean="0"/>
              <a:t>Navigating eCoordinator</a:t>
            </a:r>
            <a:endParaRPr lang="en-US" dirty="0"/>
          </a:p>
        </p:txBody>
      </p:sp>
      <p:sp>
        <p:nvSpPr>
          <p:cNvPr id="6" name="AutoShape 28"/>
          <p:cNvSpPr>
            <a:spLocks noChangeArrowheads="1"/>
          </p:cNvSpPr>
          <p:nvPr/>
        </p:nvSpPr>
        <p:spPr bwMode="auto">
          <a:xfrm rot="10800000">
            <a:off x="819149" y="2133600"/>
            <a:ext cx="476250" cy="3886200"/>
          </a:xfrm>
          <a:prstGeom prst="downArrow">
            <a:avLst>
              <a:gd name="adj1" fmla="val 50000"/>
              <a:gd name="adj2" fmla="val 51250"/>
            </a:avLst>
          </a:prstGeom>
          <a:solidFill>
            <a:srgbClr val="FF0000">
              <a:alpha val="59999"/>
            </a:srgbClr>
          </a:solidFill>
          <a:ln>
            <a:noFill/>
          </a:ln>
        </p:spPr>
        <p:txBody>
          <a:bodyPr vert="eaVert" wrap="none" anchor="ctr"/>
          <a:lstStyle/>
          <a:p>
            <a:endParaRPr lang="en-US"/>
          </a:p>
        </p:txBody>
      </p:sp>
      <p:sp>
        <p:nvSpPr>
          <p:cNvPr id="3" name="TextBox 2"/>
          <p:cNvSpPr txBox="1"/>
          <p:nvPr/>
        </p:nvSpPr>
        <p:spPr>
          <a:xfrm>
            <a:off x="1179259" y="5653516"/>
            <a:ext cx="7391400" cy="369332"/>
          </a:xfrm>
          <a:prstGeom prst="rect">
            <a:avLst/>
          </a:prstGeom>
          <a:solidFill>
            <a:srgbClr val="FF0000">
              <a:alpha val="56000"/>
            </a:srgbClr>
          </a:solidFill>
        </p:spPr>
        <p:txBody>
          <a:bodyPr wrap="square" rtlCol="0">
            <a:spAutoFit/>
          </a:bodyPr>
          <a:lstStyle/>
          <a:p>
            <a:r>
              <a:rPr lang="en-US" dirty="0" smtClean="0">
                <a:solidFill>
                  <a:schemeClr val="bg1"/>
                </a:solidFill>
              </a:rPr>
              <a:t>Click “New” to create records for volunteers, opportunities or organizations. </a:t>
            </a:r>
            <a:endParaRPr lang="en-US" dirty="0">
              <a:solidFill>
                <a:schemeClr val="bg1"/>
              </a:solidFill>
            </a:endParaRPr>
          </a:p>
        </p:txBody>
      </p:sp>
    </p:spTree>
    <p:custDataLst>
      <p:tags r:id="rId1"/>
    </p:custDataLst>
    <p:extLst>
      <p:ext uri="{BB962C8B-B14F-4D97-AF65-F5344CB8AC3E}">
        <p14:creationId xmlns:p14="http://schemas.microsoft.com/office/powerpoint/2010/main" val="15342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1"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Learning &amp; Testing Objectives</a:t>
            </a:r>
            <a:endParaRPr lang="en-US" dirty="0"/>
          </a:p>
        </p:txBody>
      </p:sp>
      <p:sp>
        <p:nvSpPr>
          <p:cNvPr id="3" name="Content Placeholder 2"/>
          <p:cNvSpPr>
            <a:spLocks noGrp="1"/>
          </p:cNvSpPr>
          <p:nvPr>
            <p:ph sz="quarter" idx="1"/>
          </p:nvPr>
        </p:nvSpPr>
        <p:spPr>
          <a:xfrm>
            <a:off x="454152" y="1984248"/>
            <a:ext cx="7851648" cy="4035552"/>
          </a:xfrm>
          <a:noFill/>
        </p:spPr>
        <p:txBody>
          <a:bodyPr>
            <a:normAutofit/>
          </a:bodyPr>
          <a:lstStyle/>
          <a:p>
            <a:pPr marL="514350" indent="-514350">
              <a:buFont typeface="+mj-lt"/>
              <a:buAutoNum type="arabicPeriod"/>
            </a:pPr>
            <a:r>
              <a:rPr lang="en-US" dirty="0" smtClean="0"/>
              <a:t>System Introduction</a:t>
            </a:r>
          </a:p>
          <a:p>
            <a:pPr marL="514350" indent="-514350">
              <a:buFont typeface="+mj-lt"/>
              <a:buAutoNum type="arabicPeriod"/>
            </a:pPr>
            <a:r>
              <a:rPr lang="en-US" dirty="0" smtClean="0"/>
              <a:t>Searching for Opportunities</a:t>
            </a:r>
          </a:p>
          <a:p>
            <a:pPr marL="514350" indent="-514350">
              <a:buFont typeface="+mj-lt"/>
              <a:buAutoNum type="arabicPeriod"/>
            </a:pPr>
            <a:r>
              <a:rPr lang="en-US" dirty="0" smtClean="0"/>
              <a:t>Volunteer Registration</a:t>
            </a:r>
          </a:p>
          <a:p>
            <a:pPr marL="514350" indent="-514350">
              <a:buFont typeface="+mj-lt"/>
              <a:buAutoNum type="arabicPeriod"/>
            </a:pPr>
            <a:r>
              <a:rPr lang="en-US" dirty="0" smtClean="0"/>
              <a:t>Using the System To:</a:t>
            </a:r>
          </a:p>
          <a:p>
            <a:pPr marL="855663" lvl="1" indent="-344488"/>
            <a:r>
              <a:rPr lang="en-US" dirty="0" smtClean="0"/>
              <a:t>Review assignments</a:t>
            </a:r>
          </a:p>
          <a:p>
            <a:pPr marL="855663" lvl="1" indent="-344488"/>
            <a:r>
              <a:rPr lang="en-US" dirty="0" smtClean="0"/>
              <a:t>Check schedules</a:t>
            </a:r>
          </a:p>
          <a:p>
            <a:pPr marL="855663" lvl="1" indent="-344488"/>
            <a:r>
              <a:rPr lang="en-US" dirty="0" smtClean="0"/>
              <a:t>Report service</a:t>
            </a:r>
          </a:p>
          <a:p>
            <a:pPr marL="855663" lvl="1" indent="-344488"/>
            <a:r>
              <a:rPr lang="en-US" dirty="0" smtClean="0"/>
              <a:t>…and more</a:t>
            </a:r>
          </a:p>
        </p:txBody>
      </p:sp>
    </p:spTree>
    <p:custDataLst>
      <p:tags r:id="rId1"/>
    </p:custDataLst>
    <p:extLst>
      <p:ext uri="{BB962C8B-B14F-4D97-AF65-F5344CB8AC3E}">
        <p14:creationId xmlns:p14="http://schemas.microsoft.com/office/powerpoint/2010/main" val="32595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301752" y="1828800"/>
            <a:ext cx="6248399" cy="3630290"/>
          </a:xfrm>
          <a:prstGeom prst="rect">
            <a:avLst/>
          </a:prstGeom>
        </p:spPr>
      </p:pic>
      <p:sp>
        <p:nvSpPr>
          <p:cNvPr id="2" name="Title 1"/>
          <p:cNvSpPr>
            <a:spLocks noGrp="1"/>
          </p:cNvSpPr>
          <p:nvPr>
            <p:ph type="title"/>
          </p:nvPr>
        </p:nvSpPr>
        <p:spPr/>
        <p:txBody>
          <a:bodyPr/>
          <a:lstStyle/>
          <a:p>
            <a:r>
              <a:rPr lang="en-US" dirty="0" smtClean="0"/>
              <a:t>Navigating eCoordinator</a:t>
            </a:r>
            <a:endParaRPr lang="en-US" dirty="0"/>
          </a:p>
        </p:txBody>
      </p:sp>
      <p:sp>
        <p:nvSpPr>
          <p:cNvPr id="6" name="AutoShape 28"/>
          <p:cNvSpPr>
            <a:spLocks noChangeArrowheads="1"/>
          </p:cNvSpPr>
          <p:nvPr/>
        </p:nvSpPr>
        <p:spPr bwMode="auto">
          <a:xfrm rot="10800000">
            <a:off x="1643125" y="2216967"/>
            <a:ext cx="476250" cy="3805881"/>
          </a:xfrm>
          <a:prstGeom prst="downArrow">
            <a:avLst>
              <a:gd name="adj1" fmla="val 50000"/>
              <a:gd name="adj2" fmla="val 51250"/>
            </a:avLst>
          </a:prstGeom>
          <a:solidFill>
            <a:srgbClr val="FF0000">
              <a:alpha val="59999"/>
            </a:srgbClr>
          </a:solidFill>
          <a:ln>
            <a:noFill/>
          </a:ln>
        </p:spPr>
        <p:txBody>
          <a:bodyPr vert="eaVert" wrap="none" anchor="ctr"/>
          <a:lstStyle/>
          <a:p>
            <a:endParaRPr lang="en-US"/>
          </a:p>
        </p:txBody>
      </p:sp>
      <p:sp>
        <p:nvSpPr>
          <p:cNvPr id="3" name="TextBox 2"/>
          <p:cNvSpPr txBox="1"/>
          <p:nvPr/>
        </p:nvSpPr>
        <p:spPr>
          <a:xfrm>
            <a:off x="1881250" y="5653516"/>
            <a:ext cx="6653784" cy="369332"/>
          </a:xfrm>
          <a:prstGeom prst="rect">
            <a:avLst/>
          </a:prstGeom>
          <a:solidFill>
            <a:srgbClr val="FF0000">
              <a:alpha val="56000"/>
            </a:srgbClr>
          </a:solidFill>
        </p:spPr>
        <p:txBody>
          <a:bodyPr wrap="square" rtlCol="0">
            <a:spAutoFit/>
          </a:bodyPr>
          <a:lstStyle/>
          <a:p>
            <a:r>
              <a:rPr lang="en-US" dirty="0" smtClean="0">
                <a:solidFill>
                  <a:schemeClr val="bg1"/>
                </a:solidFill>
              </a:rPr>
              <a:t>Click “Show All” to refresh or reset the screen.</a:t>
            </a:r>
            <a:endParaRPr lang="en-US" dirty="0">
              <a:solidFill>
                <a:schemeClr val="bg1"/>
              </a:solidFill>
            </a:endParaRPr>
          </a:p>
        </p:txBody>
      </p:sp>
    </p:spTree>
    <p:custDataLst>
      <p:tags r:id="rId1"/>
    </p:custDataLst>
    <p:extLst>
      <p:ext uri="{BB962C8B-B14F-4D97-AF65-F5344CB8AC3E}">
        <p14:creationId xmlns:p14="http://schemas.microsoft.com/office/powerpoint/2010/main" val="255621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1"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85800" y="1767316"/>
            <a:ext cx="6248399" cy="3630290"/>
          </a:xfrm>
          <a:prstGeom prst="rect">
            <a:avLst/>
          </a:prstGeom>
        </p:spPr>
      </p:pic>
      <p:sp>
        <p:nvSpPr>
          <p:cNvPr id="2" name="Title 1"/>
          <p:cNvSpPr>
            <a:spLocks noGrp="1"/>
          </p:cNvSpPr>
          <p:nvPr>
            <p:ph type="title"/>
          </p:nvPr>
        </p:nvSpPr>
        <p:spPr/>
        <p:txBody>
          <a:bodyPr/>
          <a:lstStyle/>
          <a:p>
            <a:r>
              <a:rPr lang="en-US" dirty="0" smtClean="0"/>
              <a:t>Navigating eCoordinator</a:t>
            </a:r>
            <a:endParaRPr lang="en-US" dirty="0"/>
          </a:p>
        </p:txBody>
      </p:sp>
      <p:sp>
        <p:nvSpPr>
          <p:cNvPr id="6" name="AutoShape 28"/>
          <p:cNvSpPr>
            <a:spLocks noChangeArrowheads="1"/>
          </p:cNvSpPr>
          <p:nvPr/>
        </p:nvSpPr>
        <p:spPr bwMode="auto">
          <a:xfrm rot="10800000">
            <a:off x="3105150" y="2136648"/>
            <a:ext cx="476250" cy="3502152"/>
          </a:xfrm>
          <a:prstGeom prst="downArrow">
            <a:avLst>
              <a:gd name="adj1" fmla="val 50000"/>
              <a:gd name="adj2" fmla="val 51250"/>
            </a:avLst>
          </a:prstGeom>
          <a:solidFill>
            <a:srgbClr val="FF0000">
              <a:alpha val="59999"/>
            </a:srgbClr>
          </a:solidFill>
          <a:ln>
            <a:noFill/>
          </a:ln>
        </p:spPr>
        <p:txBody>
          <a:bodyPr vert="eaVert" wrap="none" anchor="ctr"/>
          <a:lstStyle/>
          <a:p>
            <a:endParaRPr lang="en-US"/>
          </a:p>
        </p:txBody>
      </p:sp>
      <p:sp>
        <p:nvSpPr>
          <p:cNvPr id="3" name="TextBox 2"/>
          <p:cNvSpPr txBox="1"/>
          <p:nvPr/>
        </p:nvSpPr>
        <p:spPr>
          <a:xfrm>
            <a:off x="530900" y="5638800"/>
            <a:ext cx="8079700" cy="369332"/>
          </a:xfrm>
          <a:prstGeom prst="rect">
            <a:avLst/>
          </a:prstGeom>
          <a:solidFill>
            <a:srgbClr val="FF0000">
              <a:alpha val="56000"/>
            </a:srgbClr>
          </a:solidFill>
        </p:spPr>
        <p:txBody>
          <a:bodyPr wrap="square" rtlCol="0">
            <a:spAutoFit/>
          </a:bodyPr>
          <a:lstStyle/>
          <a:p>
            <a:r>
              <a:rPr lang="en-US" dirty="0" smtClean="0">
                <a:solidFill>
                  <a:schemeClr val="bg1"/>
                </a:solidFill>
              </a:rPr>
              <a:t>This drop-down menu has data filters you create.  We call them “Named Grids.”</a:t>
            </a:r>
            <a:endParaRPr lang="en-US" dirty="0">
              <a:solidFill>
                <a:schemeClr val="bg1"/>
              </a:solidFill>
            </a:endParaRPr>
          </a:p>
        </p:txBody>
      </p:sp>
    </p:spTree>
    <p:custDataLst>
      <p:tags r:id="rId1"/>
    </p:custDataLst>
    <p:extLst>
      <p:ext uri="{BB962C8B-B14F-4D97-AF65-F5344CB8AC3E}">
        <p14:creationId xmlns:p14="http://schemas.microsoft.com/office/powerpoint/2010/main" val="131789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1"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363598" y="1675634"/>
            <a:ext cx="6702552" cy="3963166"/>
          </a:xfrm>
          <a:prstGeom prst="rect">
            <a:avLst/>
          </a:prstGeom>
        </p:spPr>
      </p:pic>
      <p:sp>
        <p:nvSpPr>
          <p:cNvPr id="2" name="Title 1"/>
          <p:cNvSpPr>
            <a:spLocks noGrp="1"/>
          </p:cNvSpPr>
          <p:nvPr>
            <p:ph type="title"/>
          </p:nvPr>
        </p:nvSpPr>
        <p:spPr/>
        <p:txBody>
          <a:bodyPr/>
          <a:lstStyle/>
          <a:p>
            <a:r>
              <a:rPr lang="en-US" dirty="0" smtClean="0"/>
              <a:t>Navigating eCoordinator</a:t>
            </a:r>
            <a:endParaRPr lang="en-US" dirty="0"/>
          </a:p>
        </p:txBody>
      </p:sp>
      <p:sp>
        <p:nvSpPr>
          <p:cNvPr id="6" name="AutoShape 28"/>
          <p:cNvSpPr>
            <a:spLocks noChangeArrowheads="1"/>
          </p:cNvSpPr>
          <p:nvPr/>
        </p:nvSpPr>
        <p:spPr bwMode="auto">
          <a:xfrm rot="10800000">
            <a:off x="4953000" y="2971800"/>
            <a:ext cx="476250" cy="2667000"/>
          </a:xfrm>
          <a:prstGeom prst="downArrow">
            <a:avLst>
              <a:gd name="adj1" fmla="val 50000"/>
              <a:gd name="adj2" fmla="val 51250"/>
            </a:avLst>
          </a:prstGeom>
          <a:solidFill>
            <a:srgbClr val="FF0000">
              <a:alpha val="59999"/>
            </a:srgbClr>
          </a:solidFill>
          <a:ln>
            <a:noFill/>
          </a:ln>
        </p:spPr>
        <p:txBody>
          <a:bodyPr vert="eaVert" wrap="none" anchor="ctr"/>
          <a:lstStyle/>
          <a:p>
            <a:endParaRPr lang="en-US"/>
          </a:p>
        </p:txBody>
      </p:sp>
      <p:sp>
        <p:nvSpPr>
          <p:cNvPr id="3" name="TextBox 2"/>
          <p:cNvSpPr txBox="1"/>
          <p:nvPr/>
        </p:nvSpPr>
        <p:spPr>
          <a:xfrm>
            <a:off x="530900" y="5638800"/>
            <a:ext cx="8079700" cy="646331"/>
          </a:xfrm>
          <a:prstGeom prst="rect">
            <a:avLst/>
          </a:prstGeom>
          <a:solidFill>
            <a:srgbClr val="FF0000">
              <a:alpha val="56000"/>
            </a:srgbClr>
          </a:solidFill>
        </p:spPr>
        <p:txBody>
          <a:bodyPr wrap="square" rtlCol="0">
            <a:spAutoFit/>
          </a:bodyPr>
          <a:lstStyle/>
          <a:p>
            <a:r>
              <a:rPr lang="en-US" dirty="0" smtClean="0">
                <a:solidFill>
                  <a:schemeClr val="bg1"/>
                </a:solidFill>
              </a:rPr>
              <a:t>Type what you are looking for in the appropriate column(s).  We call this “Column Searching.” </a:t>
            </a:r>
            <a:endParaRPr lang="en-US" dirty="0">
              <a:solidFill>
                <a:schemeClr val="bg1"/>
              </a:solidFill>
            </a:endParaRPr>
          </a:p>
        </p:txBody>
      </p:sp>
    </p:spTree>
    <p:custDataLst>
      <p:tags r:id="rId1"/>
    </p:custDataLst>
    <p:extLst>
      <p:ext uri="{BB962C8B-B14F-4D97-AF65-F5344CB8AC3E}">
        <p14:creationId xmlns:p14="http://schemas.microsoft.com/office/powerpoint/2010/main" val="371289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1"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eCoordinator</a:t>
            </a:r>
            <a:endParaRPr lang="en-US" dirty="0"/>
          </a:p>
        </p:txBody>
      </p:sp>
      <p:sp>
        <p:nvSpPr>
          <p:cNvPr id="6" name="AutoShape 28"/>
          <p:cNvSpPr>
            <a:spLocks noChangeArrowheads="1"/>
          </p:cNvSpPr>
          <p:nvPr/>
        </p:nvSpPr>
        <p:spPr bwMode="auto">
          <a:xfrm rot="10800000">
            <a:off x="819149" y="5334000"/>
            <a:ext cx="476250" cy="319516"/>
          </a:xfrm>
          <a:prstGeom prst="downArrow">
            <a:avLst>
              <a:gd name="adj1" fmla="val 50000"/>
              <a:gd name="adj2" fmla="val 51250"/>
            </a:avLst>
          </a:prstGeom>
          <a:solidFill>
            <a:srgbClr val="FF0000">
              <a:alpha val="59999"/>
            </a:srgbClr>
          </a:solidFill>
          <a:ln>
            <a:noFill/>
          </a:ln>
        </p:spPr>
        <p:txBody>
          <a:bodyPr vert="eaVert" wrap="none" anchor="ctr"/>
          <a:lstStyle/>
          <a:p>
            <a:endParaRPr lang="en-US"/>
          </a:p>
        </p:txBody>
      </p:sp>
      <p:sp>
        <p:nvSpPr>
          <p:cNvPr id="3" name="TextBox 2"/>
          <p:cNvSpPr txBox="1"/>
          <p:nvPr/>
        </p:nvSpPr>
        <p:spPr>
          <a:xfrm>
            <a:off x="943100" y="5653516"/>
            <a:ext cx="7580059" cy="646331"/>
          </a:xfrm>
          <a:prstGeom prst="rect">
            <a:avLst/>
          </a:prstGeom>
          <a:solidFill>
            <a:srgbClr val="FF0000">
              <a:alpha val="56000"/>
            </a:srgbClr>
          </a:solidFill>
        </p:spPr>
        <p:txBody>
          <a:bodyPr wrap="square" rtlCol="0">
            <a:spAutoFit/>
          </a:bodyPr>
          <a:lstStyle/>
          <a:p>
            <a:r>
              <a:rPr lang="en-US" dirty="0" smtClean="0">
                <a:solidFill>
                  <a:schemeClr val="bg1"/>
                </a:solidFill>
              </a:rPr>
              <a:t>Folders are used to receive volunteers (“Inbox”), publish opportunities (“Website”), or share records with other departments and programs.</a:t>
            </a:r>
            <a:endParaRPr lang="en-US" dirty="0">
              <a:solidFill>
                <a:schemeClr val="bg1"/>
              </a:solidFill>
            </a:endParaRPr>
          </a:p>
        </p:txBody>
      </p:sp>
      <p:pic>
        <p:nvPicPr>
          <p:cNvPr id="4" name="Picture 3"/>
          <p:cNvPicPr>
            <a:picLocks noChangeAspect="1"/>
          </p:cNvPicPr>
          <p:nvPr/>
        </p:nvPicPr>
        <p:blipFill>
          <a:blip r:embed="rId4"/>
          <a:stretch>
            <a:fillRect/>
          </a:stretch>
        </p:blipFill>
        <p:spPr>
          <a:xfrm>
            <a:off x="685800" y="1704130"/>
            <a:ext cx="6843712" cy="3625107"/>
          </a:xfrm>
          <a:prstGeom prst="rect">
            <a:avLst/>
          </a:prstGeom>
        </p:spPr>
      </p:pic>
    </p:spTree>
    <p:custDataLst>
      <p:tags r:id="rId1"/>
    </p:custDataLst>
    <p:extLst>
      <p:ext uri="{BB962C8B-B14F-4D97-AF65-F5344CB8AC3E}">
        <p14:creationId xmlns:p14="http://schemas.microsoft.com/office/powerpoint/2010/main" val="355285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1"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2"/>
          <p:cNvSpPr>
            <a:spLocks noGrp="1"/>
          </p:cNvSpPr>
          <p:nvPr>
            <p:ph sz="quarter" idx="1"/>
          </p:nvPr>
        </p:nvSpPr>
        <p:spPr>
          <a:xfrm>
            <a:off x="301752" y="1527048"/>
            <a:ext cx="8503920" cy="4727448"/>
          </a:xfrm>
        </p:spPr>
        <p:txBody>
          <a:bodyPr>
            <a:spAutoFit/>
          </a:bodyPr>
          <a:lstStyle/>
          <a:p>
            <a:pPr marL="0" indent="0">
              <a:buNone/>
            </a:pPr>
            <a:r>
              <a:rPr lang="en-US" b="1" dirty="0" smtClean="0"/>
              <a:t>Some tips and reminders:</a:t>
            </a:r>
          </a:p>
          <a:p>
            <a:pPr marL="0" indent="0">
              <a:buNone/>
            </a:pPr>
            <a:endParaRPr lang="en-US" dirty="0"/>
          </a:p>
          <a:p>
            <a:r>
              <a:rPr lang="en-US" dirty="0" smtClean="0"/>
              <a:t>Volunteer.Fairfaxcounty.gov: County network with a program focus</a:t>
            </a:r>
          </a:p>
          <a:p>
            <a:r>
              <a:rPr lang="en-US" dirty="0"/>
              <a:t>eRecruiter + </a:t>
            </a:r>
            <a:r>
              <a:rPr lang="en-US" dirty="0" smtClean="0"/>
              <a:t>eCoordinator work together</a:t>
            </a:r>
          </a:p>
          <a:p>
            <a:r>
              <a:rPr lang="en-US" dirty="0" smtClean="0"/>
              <a:t>Each location creates opportunity profiles</a:t>
            </a:r>
          </a:p>
          <a:p>
            <a:r>
              <a:rPr lang="en-US" dirty="0" smtClean="0"/>
              <a:t>Volunteer profiles:</a:t>
            </a:r>
          </a:p>
          <a:p>
            <a:pPr lvl="1"/>
            <a:r>
              <a:rPr lang="en-US" dirty="0" smtClean="0"/>
              <a:t>You activate them</a:t>
            </a:r>
          </a:p>
          <a:p>
            <a:pPr lvl="1"/>
            <a:r>
              <a:rPr lang="en-US" dirty="0" smtClean="0"/>
              <a:t>eRecruiter is their portal</a:t>
            </a:r>
          </a:p>
          <a:p>
            <a:endParaRPr lang="en-US" dirty="0" smtClean="0"/>
          </a:p>
        </p:txBody>
      </p:sp>
    </p:spTree>
    <p:extLst>
      <p:ext uri="{BB962C8B-B14F-4D97-AF65-F5344CB8AC3E}">
        <p14:creationId xmlns:p14="http://schemas.microsoft.com/office/powerpoint/2010/main" val="84159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2"/>
          <p:cNvSpPr>
            <a:spLocks noGrp="1"/>
          </p:cNvSpPr>
          <p:nvPr>
            <p:ph sz="quarter" idx="1"/>
          </p:nvPr>
        </p:nvSpPr>
        <p:spPr>
          <a:xfrm>
            <a:off x="4267200" y="2732314"/>
            <a:ext cx="5029200" cy="2373086"/>
          </a:xfrm>
        </p:spPr>
        <p:txBody>
          <a:bodyPr>
            <a:normAutofit/>
          </a:bodyPr>
          <a:lstStyle/>
          <a:p>
            <a:pPr marL="0" indent="0" algn="ctr">
              <a:buNone/>
            </a:pPr>
            <a:endParaRPr lang="en-US" dirty="0" smtClean="0"/>
          </a:p>
          <a:p>
            <a:pPr marL="0" indent="0" algn="ctr">
              <a:buNone/>
            </a:pPr>
            <a:r>
              <a:rPr lang="en-US" dirty="0" smtClean="0"/>
              <a:t>Complete</a:t>
            </a:r>
          </a:p>
          <a:p>
            <a:pPr marL="0" indent="0" algn="ctr">
              <a:buNone/>
            </a:pPr>
            <a:r>
              <a:rPr lang="en-US" dirty="0" smtClean="0"/>
              <a:t>THE END!</a:t>
            </a:r>
          </a:p>
        </p:txBody>
      </p:sp>
      <p:sp>
        <p:nvSpPr>
          <p:cNvPr id="7" name="PPTShape_1"/>
          <p:cNvSpPr txBox="1">
            <a:spLocks/>
          </p:cNvSpPr>
          <p:nvPr/>
        </p:nvSpPr>
        <p:spPr>
          <a:xfrm>
            <a:off x="707081" y="1676400"/>
            <a:ext cx="7772400" cy="1295400"/>
          </a:xfrm>
          <a:prstGeom prst="rect">
            <a:avLst/>
          </a:prstGeom>
        </p:spPr>
        <p:txBody>
          <a:bodyPr>
            <a:noAutofit/>
          </a:bodyPr>
          <a:lstStyle>
            <a:lvl1pPr algn="r" defTabSz="914400" rtl="0" eaLnBrk="1" latinLnBrk="0" hangingPunct="1">
              <a:spcBef>
                <a:spcPct val="0"/>
              </a:spcBef>
              <a:buNone/>
              <a:defRPr sz="2400" kern="1200" baseline="0">
                <a:solidFill>
                  <a:srgbClr val="808284"/>
                </a:solidFill>
                <a:latin typeface="Georgia" pitchFamily="18" charset="0"/>
                <a:ea typeface="+mj-ea"/>
                <a:cs typeface="+mj-cs"/>
              </a:defRPr>
            </a:lvl1pPr>
          </a:lstStyle>
          <a:p>
            <a:pPr algn="ctr"/>
            <a:r>
              <a:rPr lang="en-US" sz="4400" dirty="0" smtClean="0">
                <a:solidFill>
                  <a:srgbClr val="203260"/>
                </a:solidFill>
                <a:latin typeface="+mj-lt"/>
              </a:rPr>
              <a:t>CONGRATULATIONS!</a:t>
            </a:r>
            <a:endParaRPr lang="en-US" sz="4400" dirty="0">
              <a:solidFill>
                <a:srgbClr val="203260"/>
              </a:solidFill>
              <a:latin typeface="+mj-lt"/>
            </a:endParaRPr>
          </a:p>
        </p:txBody>
      </p:sp>
      <p:pic>
        <p:nvPicPr>
          <p:cNvPr id="3" name="Picture 4" descr="http://www.fairfaxtimes.com/storyimage/PN/20120810/NEWS/708109888/AR/0/AR-708109888.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059" y="2819400"/>
            <a:ext cx="3823848" cy="2657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83351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Introduction</a:t>
            </a:r>
            <a:endParaRPr lang="en-US" dirty="0"/>
          </a:p>
        </p:txBody>
      </p:sp>
      <p:sp>
        <p:nvSpPr>
          <p:cNvPr id="5" name="TextBox 4"/>
          <p:cNvSpPr txBox="1"/>
          <p:nvPr/>
        </p:nvSpPr>
        <p:spPr>
          <a:xfrm>
            <a:off x="5715000" y="6306979"/>
            <a:ext cx="3056626" cy="246221"/>
          </a:xfrm>
          <a:prstGeom prst="rect">
            <a:avLst/>
          </a:prstGeom>
          <a:noFill/>
        </p:spPr>
        <p:txBody>
          <a:bodyPr wrap="square" rtlCol="0">
            <a:spAutoFit/>
          </a:bodyPr>
          <a:lstStyle/>
          <a:p>
            <a:r>
              <a:rPr lang="en-US" sz="1000" dirty="0">
                <a:solidFill>
                  <a:srgbClr val="808284"/>
                </a:solidFill>
              </a:rPr>
              <a:t>Image courtesy of: </a:t>
            </a:r>
            <a:r>
              <a:rPr lang="en-US" sz="1000" dirty="0" err="1">
                <a:solidFill>
                  <a:srgbClr val="808284"/>
                </a:solidFill>
              </a:rPr>
              <a:t>graur</a:t>
            </a:r>
            <a:r>
              <a:rPr lang="en-US" sz="1000" dirty="0">
                <a:solidFill>
                  <a:srgbClr val="808284"/>
                </a:solidFill>
              </a:rPr>
              <a:t> </a:t>
            </a:r>
            <a:r>
              <a:rPr lang="en-US" sz="1000" dirty="0" err="1" smtClean="0">
                <a:solidFill>
                  <a:srgbClr val="808284"/>
                </a:solidFill>
              </a:rPr>
              <a:t>codrin</a:t>
            </a:r>
            <a:r>
              <a:rPr lang="en-US" sz="1000" dirty="0" smtClean="0">
                <a:solidFill>
                  <a:srgbClr val="808284"/>
                </a:solidFill>
              </a:rPr>
              <a:t> | FreeDigitalPhotos.net</a:t>
            </a:r>
            <a:endParaRPr lang="en-US" sz="1000" dirty="0">
              <a:solidFill>
                <a:srgbClr val="808284"/>
              </a:solidFill>
            </a:endParaRPr>
          </a:p>
        </p:txBody>
      </p:sp>
      <p:sp>
        <p:nvSpPr>
          <p:cNvPr id="16" name="Content Placeholder 2"/>
          <p:cNvSpPr>
            <a:spLocks noGrp="1"/>
          </p:cNvSpPr>
          <p:nvPr>
            <p:ph sz="quarter" idx="1"/>
          </p:nvPr>
        </p:nvSpPr>
        <p:spPr>
          <a:xfrm>
            <a:off x="304800" y="1600200"/>
            <a:ext cx="8314426" cy="4571856"/>
          </a:xfrm>
        </p:spPr>
        <p:txBody>
          <a:bodyPr>
            <a:normAutofit/>
          </a:bodyPr>
          <a:lstStyle/>
          <a:p>
            <a:pPr marL="0" indent="0">
              <a:buNone/>
            </a:pPr>
            <a:r>
              <a:rPr lang="en-US" dirty="0" smtClean="0"/>
              <a:t>There are two products you will be reviewing today:</a:t>
            </a:r>
          </a:p>
          <a:p>
            <a:pPr marL="0" indent="0">
              <a:buNone/>
            </a:pPr>
            <a:endParaRPr lang="en-US" dirty="0" smtClean="0"/>
          </a:p>
          <a:p>
            <a:pPr marL="514350" indent="-514350">
              <a:buFont typeface="+mj-lt"/>
              <a:buAutoNum type="arabicPeriod"/>
            </a:pPr>
            <a:r>
              <a:rPr lang="en-US" b="1" dirty="0" err="1" smtClean="0"/>
              <a:t>eRecruiter</a:t>
            </a:r>
            <a:r>
              <a:rPr lang="en-US" dirty="0" smtClean="0"/>
              <a:t> </a:t>
            </a:r>
          </a:p>
          <a:p>
            <a:pPr marL="511175" indent="177800">
              <a:buNone/>
            </a:pPr>
            <a:r>
              <a:rPr lang="en-US" sz="1900" u="sng" dirty="0" smtClean="0"/>
              <a:t>Description</a:t>
            </a:r>
            <a:r>
              <a:rPr lang="en-US" sz="1900" dirty="0" smtClean="0"/>
              <a:t>: Public system for engaging, registering and serving volunteers</a:t>
            </a:r>
          </a:p>
          <a:p>
            <a:pPr lvl="3">
              <a:buFont typeface="Arial" pitchFamily="34" charset="0"/>
              <a:buChar char="•"/>
            </a:pPr>
            <a:r>
              <a:rPr lang="en-US" sz="1400" dirty="0" smtClean="0">
                <a:solidFill>
                  <a:schemeClr val="tx1">
                    <a:lumMod val="95000"/>
                    <a:lumOff val="5000"/>
                  </a:schemeClr>
                </a:solidFill>
              </a:rPr>
              <a:t>Volunteer.FairfaxCounty.gov is the new county-wide portal powered by </a:t>
            </a:r>
            <a:r>
              <a:rPr lang="en-US" sz="1400" dirty="0" err="1" smtClean="0">
                <a:solidFill>
                  <a:schemeClr val="tx1">
                    <a:lumMod val="95000"/>
                    <a:lumOff val="5000"/>
                  </a:schemeClr>
                </a:solidFill>
              </a:rPr>
              <a:t>eRecruiter</a:t>
            </a:r>
            <a:r>
              <a:rPr lang="en-US" sz="1400" dirty="0" smtClean="0">
                <a:solidFill>
                  <a:schemeClr val="tx1">
                    <a:lumMod val="95000"/>
                    <a:lumOff val="5000"/>
                  </a:schemeClr>
                </a:solidFill>
              </a:rPr>
              <a:t>.</a:t>
            </a:r>
          </a:p>
          <a:p>
            <a:pPr lvl="3">
              <a:buFont typeface="Arial" pitchFamily="34" charset="0"/>
              <a:buChar char="•"/>
            </a:pPr>
            <a:r>
              <a:rPr lang="en-US" sz="1400" dirty="0" smtClean="0">
                <a:solidFill>
                  <a:schemeClr val="tx1">
                    <a:lumMod val="95000"/>
                    <a:lumOff val="5000"/>
                  </a:schemeClr>
                </a:solidFill>
              </a:rPr>
              <a:t>Volunteering across all departments is possible with a single login.</a:t>
            </a:r>
          </a:p>
          <a:p>
            <a:pPr marL="868680" lvl="3" indent="0">
              <a:buNone/>
            </a:pPr>
            <a:endParaRPr lang="en-US" sz="1400" dirty="0" smtClean="0">
              <a:solidFill>
                <a:schemeClr val="tx1">
                  <a:lumMod val="95000"/>
                  <a:lumOff val="5000"/>
                </a:schemeClr>
              </a:solidFill>
            </a:endParaRPr>
          </a:p>
          <a:p>
            <a:pPr marL="514350" indent="-514350">
              <a:buFont typeface="+mj-lt"/>
              <a:buAutoNum type="arabicPeriod" startAt="2"/>
            </a:pPr>
            <a:r>
              <a:rPr lang="en-US" b="1" dirty="0" err="1" smtClean="0"/>
              <a:t>eCoordinator</a:t>
            </a:r>
            <a:endParaRPr lang="en-US" b="1" dirty="0" smtClean="0"/>
          </a:p>
          <a:p>
            <a:pPr marL="511175" indent="177800">
              <a:buNone/>
            </a:pPr>
            <a:r>
              <a:rPr lang="en-US" sz="1900" u="sng" dirty="0"/>
              <a:t>Description</a:t>
            </a:r>
            <a:r>
              <a:rPr lang="en-US" sz="1900" dirty="0"/>
              <a:t>: </a:t>
            </a:r>
            <a:r>
              <a:rPr lang="en-US" sz="1900" dirty="0" smtClean="0"/>
              <a:t>Secure, web-based Volunteer Management Software (VMS)</a:t>
            </a:r>
          </a:p>
          <a:p>
            <a:pPr lvl="3">
              <a:buFont typeface="Arial" pitchFamily="34" charset="0"/>
              <a:buChar char="•"/>
            </a:pPr>
            <a:r>
              <a:rPr lang="en-US" sz="1400" dirty="0" smtClean="0">
                <a:solidFill>
                  <a:schemeClr val="tx1">
                    <a:lumMod val="95000"/>
                    <a:lumOff val="5000"/>
                  </a:schemeClr>
                </a:solidFill>
              </a:rPr>
              <a:t>County personnel can maintain postings, receive volunteers, schedule, create surveys and track.</a:t>
            </a:r>
          </a:p>
          <a:p>
            <a:pPr lvl="3">
              <a:buFont typeface="Arial" pitchFamily="34" charset="0"/>
              <a:buChar char="•"/>
            </a:pPr>
            <a:r>
              <a:rPr lang="en-US" sz="1400" dirty="0" err="1" smtClean="0">
                <a:solidFill>
                  <a:schemeClr val="tx1">
                    <a:lumMod val="95000"/>
                    <a:lumOff val="5000"/>
                  </a:schemeClr>
                </a:solidFill>
              </a:rPr>
              <a:t>eCoordinator</a:t>
            </a:r>
            <a:r>
              <a:rPr lang="en-US" sz="1400" dirty="0" smtClean="0">
                <a:solidFill>
                  <a:schemeClr val="tx1">
                    <a:lumMod val="95000"/>
                    <a:lumOff val="5000"/>
                  </a:schemeClr>
                </a:solidFill>
              </a:rPr>
              <a:t> interacts automatically with </a:t>
            </a:r>
            <a:r>
              <a:rPr lang="en-US" sz="1400" dirty="0" err="1" smtClean="0">
                <a:solidFill>
                  <a:schemeClr val="tx1">
                    <a:lumMod val="95000"/>
                    <a:lumOff val="5000"/>
                  </a:schemeClr>
                </a:solidFill>
              </a:rPr>
              <a:t>eRecruiter</a:t>
            </a:r>
            <a:r>
              <a:rPr lang="en-US" sz="1400" dirty="0" smtClean="0">
                <a:solidFill>
                  <a:schemeClr val="tx1">
                    <a:lumMod val="95000"/>
                    <a:lumOff val="5000"/>
                  </a:schemeClr>
                </a:solidFill>
              </a:rPr>
              <a:t>.</a:t>
            </a:r>
            <a:endParaRPr lang="en-US" sz="1400" dirty="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5849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1"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Volunteer.FairfaxCounty.gov</a:t>
            </a:r>
            <a:endParaRPr lang="en-US" dirty="0"/>
          </a:p>
        </p:txBody>
      </p:sp>
      <p:sp>
        <p:nvSpPr>
          <p:cNvPr id="3" name="Content Placeholder 2"/>
          <p:cNvSpPr>
            <a:spLocks noGrp="1"/>
          </p:cNvSpPr>
          <p:nvPr>
            <p:ph sz="quarter" idx="1"/>
          </p:nvPr>
        </p:nvSpPr>
        <p:spPr/>
        <p:txBody>
          <a:bodyPr/>
          <a:lstStyle/>
          <a:p>
            <a:r>
              <a:rPr lang="en-US" dirty="0" smtClean="0"/>
              <a:t>This is the new central volunteer portal for the county.</a:t>
            </a:r>
          </a:p>
          <a:p>
            <a:r>
              <a:rPr lang="en-US" dirty="0" smtClean="0"/>
              <a:t>Volunteers can find, register, schedule and report activity.</a:t>
            </a:r>
          </a:p>
          <a:p>
            <a:pPr marL="0" indent="0">
              <a:buNone/>
            </a:pPr>
            <a:endParaRPr lang="en-US" dirty="0"/>
          </a:p>
        </p:txBody>
      </p:sp>
      <p:pic>
        <p:nvPicPr>
          <p:cNvPr id="3074"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85800" y="2667000"/>
            <a:ext cx="7772399" cy="3453562"/>
          </a:xfrm>
          <a:prstGeom prst="rect">
            <a:avLst/>
          </a:prstGeom>
          <a:noFill/>
          <a:ln w="12700">
            <a:solidFill>
              <a:srgbClr val="6596BE"/>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689771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eRecruiter</a:t>
            </a:r>
            <a:endParaRPr lang="en-US" dirty="0"/>
          </a:p>
        </p:txBody>
      </p:sp>
      <p:sp>
        <p:nvSpPr>
          <p:cNvPr id="3" name="Content Placeholder 2"/>
          <p:cNvSpPr>
            <a:spLocks noGrp="1"/>
          </p:cNvSpPr>
          <p:nvPr>
            <p:ph idx="1"/>
          </p:nvPr>
        </p:nvSpPr>
        <p:spPr>
          <a:xfrm>
            <a:off x="400801" y="6295900"/>
            <a:ext cx="8229600" cy="827768"/>
          </a:xfrm>
        </p:spPr>
        <p:txBody>
          <a:bodyPr/>
          <a:lstStyle/>
          <a:p>
            <a:pPr marL="0" indent="0" algn="ctr">
              <a:buNone/>
            </a:pPr>
            <a:r>
              <a:rPr lang="en-US" dirty="0" smtClean="0">
                <a:solidFill>
                  <a:srgbClr val="1A2E60"/>
                </a:solidFill>
              </a:rPr>
              <a:t>www.Volunteer.Fairfaxcounty.gov</a:t>
            </a:r>
            <a:endParaRPr lang="en-US" dirty="0">
              <a:solidFill>
                <a:srgbClr val="1A2E60"/>
              </a:solidFill>
            </a:endParaRPr>
          </a:p>
        </p:txBody>
      </p:sp>
      <p:pic>
        <p:nvPicPr>
          <p:cNvPr id="2050"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1024280" y="1705100"/>
            <a:ext cx="6982643" cy="4422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2964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Launching </a:t>
            </a:r>
            <a:r>
              <a:rPr lang="en-US" dirty="0" err="1" smtClean="0"/>
              <a:t>eRecruiter</a:t>
            </a:r>
            <a:endParaRPr lang="en-US" dirty="0"/>
          </a:p>
        </p:txBody>
      </p:sp>
      <p:sp>
        <p:nvSpPr>
          <p:cNvPr id="3" name="Content Placeholder 2"/>
          <p:cNvSpPr>
            <a:spLocks noGrp="1"/>
          </p:cNvSpPr>
          <p:nvPr>
            <p:ph sz="quarter" idx="1"/>
          </p:nvPr>
        </p:nvSpPr>
        <p:spPr/>
        <p:txBody>
          <a:bodyPr/>
          <a:lstStyle/>
          <a:p>
            <a:r>
              <a:rPr lang="en-US" dirty="0" smtClean="0"/>
              <a:t>Please keep this window available so you can follow on-screen instructions we provide. </a:t>
            </a:r>
          </a:p>
          <a:p>
            <a:r>
              <a:rPr lang="en-US" dirty="0" smtClean="0"/>
              <a:t>As we present functions please replicate what we show.</a:t>
            </a:r>
          </a:p>
          <a:p>
            <a:r>
              <a:rPr lang="en-US" dirty="0" smtClean="0"/>
              <a:t>Please begin by </a:t>
            </a:r>
            <a:r>
              <a:rPr lang="en-US" dirty="0" smtClean="0">
                <a:hlinkClick r:id="rId5"/>
              </a:rPr>
              <a:t>launching </a:t>
            </a:r>
            <a:r>
              <a:rPr lang="en-US" dirty="0" err="1" smtClean="0">
                <a:hlinkClick r:id="rId5"/>
              </a:rPr>
              <a:t>eRecruiter</a:t>
            </a:r>
            <a:r>
              <a:rPr lang="en-US" dirty="0" smtClean="0"/>
              <a:t>.</a:t>
            </a:r>
            <a:endParaRPr lang="en-US" dirty="0"/>
          </a:p>
        </p:txBody>
      </p:sp>
      <p:pic>
        <p:nvPicPr>
          <p:cNvPr id="4098"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146465" y="3733800"/>
            <a:ext cx="5050583" cy="2424113"/>
          </a:xfrm>
          <a:prstGeom prst="rect">
            <a:avLst/>
          </a:prstGeom>
          <a:noFill/>
          <a:ln w="28575">
            <a:solidFill>
              <a:srgbClr val="6596BE"/>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372440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Opportunities</a:t>
            </a:r>
            <a:endParaRPr lang="en-US" dirty="0"/>
          </a:p>
        </p:txBody>
      </p:sp>
      <p:sp>
        <p:nvSpPr>
          <p:cNvPr id="3" name="Content Placeholder 2"/>
          <p:cNvSpPr>
            <a:spLocks noGrp="1"/>
          </p:cNvSpPr>
          <p:nvPr>
            <p:ph sz="quarter" idx="1"/>
          </p:nvPr>
        </p:nvSpPr>
        <p:spPr>
          <a:xfrm>
            <a:off x="301752" y="1527048"/>
            <a:ext cx="8503920" cy="1901952"/>
          </a:xfrm>
        </p:spPr>
        <p:txBody>
          <a:bodyPr/>
          <a:lstStyle/>
          <a:p>
            <a:r>
              <a:rPr lang="en-US" dirty="0" smtClean="0"/>
              <a:t>There are multiple ways to find opportunities. </a:t>
            </a:r>
          </a:p>
          <a:p>
            <a:r>
              <a:rPr lang="en-US" dirty="0" smtClean="0"/>
              <a:t>For today’s purpose we’ve created an exercise that will introduce you to one method. </a:t>
            </a:r>
            <a:endParaRPr lang="en-US" dirty="0"/>
          </a:p>
        </p:txBody>
      </p:sp>
      <p:pic>
        <p:nvPicPr>
          <p:cNvPr id="5123"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85800" y="3466604"/>
            <a:ext cx="401234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28880"/>
          <a:stretch/>
        </p:blipFill>
        <p:spPr bwMode="auto">
          <a:xfrm>
            <a:off x="4800600" y="3277590"/>
            <a:ext cx="2857500" cy="258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45975" y="4372100"/>
            <a:ext cx="3581400" cy="307777"/>
          </a:xfrm>
          <a:prstGeom prst="rect">
            <a:avLst/>
          </a:prstGeom>
          <a:solidFill>
            <a:schemeClr val="accent1">
              <a:alpha val="49000"/>
            </a:schemeClr>
          </a:solidFill>
        </p:spPr>
        <p:txBody>
          <a:bodyPr wrap="square" rtlCol="0">
            <a:spAutoFit/>
          </a:bodyPr>
          <a:lstStyle/>
          <a:p>
            <a:pPr algn="r"/>
            <a:r>
              <a:rPr lang="en-US" sz="1400" dirty="0" smtClean="0"/>
              <a:t>&lt;&lt; Click Here</a:t>
            </a:r>
            <a:endParaRPr lang="en-US" sz="1400" dirty="0"/>
          </a:p>
        </p:txBody>
      </p:sp>
    </p:spTree>
    <p:custDataLst>
      <p:tags r:id="rId1"/>
    </p:custDataLst>
    <p:extLst>
      <p:ext uri="{BB962C8B-B14F-4D97-AF65-F5344CB8AC3E}">
        <p14:creationId xmlns:p14="http://schemas.microsoft.com/office/powerpoint/2010/main" val="508807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Results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4200" y="1371600"/>
            <a:ext cx="6019800" cy="5105400"/>
          </a:xfrm>
          <a:prstGeom prst="rect">
            <a:avLst/>
          </a:prstGeom>
        </p:spPr>
      </p:pic>
      <p:sp>
        <p:nvSpPr>
          <p:cNvPr id="3" name="Right Arrow 2"/>
          <p:cNvSpPr/>
          <p:nvPr/>
        </p:nvSpPr>
        <p:spPr>
          <a:xfrm>
            <a:off x="1828800" y="1896533"/>
            <a:ext cx="1676400" cy="457200"/>
          </a:xfrm>
          <a:prstGeom prst="rightArrow">
            <a:avLst/>
          </a:prstGeom>
          <a:solidFill>
            <a:schemeClr val="accent1">
              <a:alpha val="85000"/>
            </a:schemeClr>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5260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Details Screen</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524000"/>
            <a:ext cx="5191754" cy="5029200"/>
          </a:xfrm>
          <a:prstGeom prst="rect">
            <a:avLst/>
          </a:prstGeom>
        </p:spPr>
      </p:pic>
      <p:sp>
        <p:nvSpPr>
          <p:cNvPr id="4" name="Oval 3"/>
          <p:cNvSpPr/>
          <p:nvPr/>
        </p:nvSpPr>
        <p:spPr>
          <a:xfrm>
            <a:off x="1600200" y="1143000"/>
            <a:ext cx="1752600" cy="1066800"/>
          </a:xfrm>
          <a:prstGeom prst="ellipse">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938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2180"/>
  <p:tag name="PRESENTER_PREVIEW_MODE_REFRESH" val="0"/>
  <p:tag name="ENGAGE_INTERACTION_GUID_1" val="74ffb1d4-9581-4a1a-9c75-e35c120739aa"/>
  <p:tag name="ENGAGE_INTERACTION_GUID_2" val="e6e1476f-9809-4077-932e-9306ffcfbfc4"/>
  <p:tag name="ART_ENCODE_TYPE" val="0"/>
  <p:tag name="ART_ENCODE_INDEX" val="1"/>
  <p:tag name="ARTICULATE_PROJECT_CHECK" val="0"/>
  <p:tag name="PRESENTER_PREVIEW_END" val="10"/>
  <p:tag name="ARTICULATE_AUDIO_TEMP" val="C:\Users\SAM-TODD\AppData\Local\Temp\articulate\presenter\ae\audio\20130822092908\"/>
  <p:tag name="PRESENTATION_PLAYLIST_COUNT" val="0"/>
  <p:tag name="PRESENTATION_PRESENTER_SLIDE_LEVEL" val="0"/>
  <p:tag name="PUBLISH_TITLE" val="Fairfax Training &amp; Testing 1"/>
  <p:tag name="ARTICULATE_PUBLISH_PATH" val="C:\Users\SAM-TODD\Desktop\FXCO OTT\Articulate"/>
  <p:tag name="ARTICULATE_LOGO" val="fxcologo.png"/>
  <p:tag name="ARTICULATE_PRESENTER" val="(None selected)"/>
  <p:tag name="ARTICULATE_PRESENTER_GUID" val="9869030842"/>
  <p:tag name="ARTICULATE_LMS" val="0"/>
  <p:tag name="ARTICULATE_TEMPLATE_GUID" val="43d7dadc-d173-400d-bb3f-f40cd2798849"/>
  <p:tag name="LMS_PUBLISH" val="No"/>
  <p:tag name="PRESENTER_PREVIEW_MODE" val="0"/>
  <p:tag name="PRESENTER_PREVIEW_START" val="1"/>
  <p:tag name="PLAYERLOGOHEIGHT" val="112"/>
  <p:tag name="PLAYERLOGOWIDTH" val="281"/>
  <p:tag name="LAUNCHINNEWWINDOW" val="0"/>
  <p:tag name="LASTPUBLISHED" val="C:\Users\SAM-TODD\Desktop\FXCO OTT\Articulate\Fairfax Training &amp; Testing 1\player.html"/>
  <p:tag name="ENGAGE_INTERACTION_TITLE_2" val="Resources"/>
  <p:tag name="ENGAGE_INTERACTION_FILENAME_2" val="G:\Mike\Samaritan\Manuals\OTT\USO\Modules\Templates\Resources.intr"/>
  <p:tag name="ENGAGE_INTERACTION_PAUSE_2" val="1"/>
  <p:tag name="ENGAGE_INTERACTION_ID_2" val="ae1b1"/>
  <p:tag name="ENGAGE_INTERACTION_TABNAME_2" val="RESOURCES"/>
  <p:tag name="ENGAGE_LAST_MODIFY_DATE_2" val="40645.5872337963"/>
  <p:tag name="AQP_PASS_ACTION_2" val="0"/>
  <p:tag name="AQP_FAIL_ACTION_2" val="0"/>
  <p:tag name="AQP_PASS_SCORE_2" val="0"/>
  <p:tag name="AQP_TRAP_2" val="0"/>
  <p:tag name="AQP_ATTEMPTS_2" val="0"/>
  <p:tag name="ENGAGE_INTERACTION_TITLE_1" val="Help"/>
  <p:tag name="ENGAGE_INTERACTION_FILENAME_1" val="G:\Mike\Samaritan\Manuals\OTT\USO\Modules\Templates\HELP.intr"/>
  <p:tag name="ENGAGE_INTERACTION_PAUSE_1" val="1"/>
  <p:tag name="ENGAGE_INTERACTION_ID_1" val="ae71f"/>
  <p:tag name="ENGAGE_INTERACTION_TABNAME_1" val="HELP"/>
  <p:tag name="ENGAGE_LAST_MODIFY_DATE_1" val="40717.6317939815"/>
  <p:tag name="AQP_PASS_ACTION_1" val="0"/>
  <p:tag name="AQP_FAIL_ACTION_1" val="0"/>
  <p:tag name="AQP_PASS_SCORE_1" val="0"/>
  <p:tag name="AQP_TRAP_1" val="0"/>
  <p:tag name="AQP_ATTEMPTS_1" val="0"/>
  <p:tag name="ENGAGE_TAB_COUNT" val="0"/>
  <p:tag name="ARTICULATE_PRESENTER_VERSION" val="6"/>
  <p:tag name="ARTICULATE_TEMPLATE" val="Fairfax 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49baa16a-781e-41dd-b6ba-ddc8af327f2d"/>
  <p:tag name="AUDIO_IMPORT" val="C:\Users\Mike\Desktop\USO\Modules\01 Introduction &amp; Product Orientation\audio\01-05.mp3"/>
  <p:tag name="AUDIO_ID" val="267"/>
  <p:tag name="ELAPSEDTIME" val="33.646"/>
  <p:tag name="TIMELINE" val="6.3"/>
  <p:tag name="ARTICULATE_SLIDE_PAUSE" val="0"/>
  <p:tag name="ARTICULATE_NAV_LEVEL" val="1"/>
  <p:tag name="ARTICULATE_PLAYLIST_ID" val="-1"/>
  <p:tag name="ARTICULATE_LOCK_SLIDE" val="0"/>
  <p:tag name="ARTICULATE_SLIDE_NAV" val="5"/>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ike\AppData\Local\Temp\articulate\presenter\imgtemp\IMm8t78U_files\slide0001_image001.png"/>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f7cdce3f-8f99-404f-9dbd-0f25611e3e53"/>
  <p:tag name="ARTICULATE_SLIDE_PAUSE" val="1"/>
  <p:tag name="ARTICULATE_NAV_LEVEL" val="1"/>
  <p:tag name="ARTICULATE_PLAYLIST_ID" val="-1"/>
  <p:tag name="ARTICULATE_LOCK_SLIDE" val="0"/>
  <p:tag name="ARTICULATE_SLIDE_NAV" val="5"/>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267c68ae-508a-4458-9023-b086fe9d8eb2"/>
  <p:tag name="ARTICULATE_SLIDE_PAUSE" val="1"/>
  <p:tag name="ARTICULATE_NAV_LEVEL" val="1"/>
  <p:tag name="ARTICULATE_PLAYLIST_ID" val="-1"/>
  <p:tag name="ARTICULATE_LOCK_SLIDE" val="0"/>
  <p:tag name="ARTICULATE_SLIDE_NAV" val="6"/>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M-TODD\AppData\Local\Temp\articulate\presenter\imgtemp\b0lvoyHS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267c68ae-508a-4458-9023-b086fe9d8eb2"/>
  <p:tag name="ARTICULATE_SLIDE_PAUSE" val="1"/>
  <p:tag name="ARTICULATE_NAV_LEVEL" val="1"/>
  <p:tag name="ARTICULATE_PLAYLIST_ID" val="-1"/>
  <p:tag name="ARTICULATE_LOCK_SLIDE" val="0"/>
  <p:tag name="ARTICULATE_SLIDE_NAV" val="6"/>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68503a3-40c8-4a22-acee-cd97ec48e101"/>
  <p:tag name="ARTICULATE_TITLE_TAG" val="Welcome"/>
  <p:tag name="AUDIO_IMPORT" val="C:\Users\Mike\Desktop\USO\Modules\02 Coordinator Introduction to USOVolunteer.org\audio\02-01.mp3"/>
  <p:tag name="AUDIO_ID" val="256"/>
  <p:tag name="ELAPSEDTIME" val="17.267"/>
  <p:tag name="TIMELINE" val="0.50"/>
  <p:tag name="ARTICULATE_SLIDE_PAUSE" val="1"/>
  <p:tag name="ARTICULATE_NAV_LEVEL" val="1"/>
  <p:tag name="ARTICULATE_PLAYLIST_ID" val="-1"/>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267c68ae-508a-4458-9023-b086fe9d8eb2"/>
  <p:tag name="ARTICULATE_SLIDE_PAUSE" val="1"/>
  <p:tag name="ARTICULATE_NAV_LEVEL" val="1"/>
  <p:tag name="ARTICULATE_PLAYLIST_ID" val="-1"/>
  <p:tag name="ARTICULATE_LOCK_SLIDE" val="0"/>
  <p:tag name="ARTICULATE_SLIDE_NAV" val="6"/>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267c68ae-508a-4458-9023-b086fe9d8eb2"/>
  <p:tag name="ARTICULATE_SLIDE_PAUSE" val="1"/>
  <p:tag name="ARTICULATE_NAV_LEVEL" val="1"/>
  <p:tag name="ARTICULATE_PLAYLIST_ID" val="-1"/>
  <p:tag name="ARTICULATE_LOCK_SLIDE" val="0"/>
  <p:tag name="ARTICULATE_SLIDE_NAV" val="6"/>
</p:tagLst>
</file>

<file path=ppt/tags/tag22.xml><?xml version="1.0" encoding="utf-8"?>
<p:tagLst xmlns:a="http://schemas.openxmlformats.org/drawingml/2006/main" xmlns:r="http://schemas.openxmlformats.org/officeDocument/2006/relationships" xmlns:p="http://schemas.openxmlformats.org/presentationml/2006/main">
  <p:tag name="AUDIO_IMPORT" val="C:\Users\Mike\Desktop\USO\Modules\02 Coordinator Introduction to USOVolunteer.org\audio\02-17.mp3"/>
  <p:tag name="AUDIO_ID" val="279"/>
  <p:tag name="ELAPSEDTIME" val="8.333"/>
  <p:tag name="ARTICULATE_SLIDE_GUID" val="6432c72d-304d-4ca8-a789-f67982500279"/>
  <p:tag name="ARTICULATE_SLIDE_PAUSE" val="1"/>
  <p:tag name="ARTICULATE_NAV_LEVEL" val="1"/>
  <p:tag name="ARTICULATE_PLAYLIST_ID" val="-1"/>
  <p:tag name="ARTICULATE_LOCK_SLIDE" val="0"/>
  <p:tag name="ARTICULATE_SLIDE_NAV" val="11"/>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M-TODD\AppData\Local\Temp\articulate\presenter\imgtemp\VG21sqWA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BULLET_2" val="8226"/>
  <p:tag name="BULLET_1" val="8226"/>
</p:tagLst>
</file>

<file path=ppt/tags/tag25.xml><?xml version="1.0" encoding="utf-8"?>
<p:tagLst xmlns:a="http://schemas.openxmlformats.org/drawingml/2006/main" xmlns:r="http://schemas.openxmlformats.org/officeDocument/2006/relationships" xmlns:p="http://schemas.openxmlformats.org/presentationml/2006/main">
  <p:tag name="AUDIO_IMPORT" val="C:\Users\Mike\Desktop\USO\Modules\02 Coordinator Introduction to USOVolunteer.org\audio\02-14.mp3"/>
  <p:tag name="AUDIO_ID" val="276"/>
  <p:tag name="ELAPSEDTIME" val="36.102"/>
  <p:tag name="ARTICULATE_SLIDE_GUID" val="6432c72d-304d-4ca8-a789-f67982500276"/>
  <p:tag name="TIMELINE" val="0.50"/>
  <p:tag name="ARTICULATE_SLIDE_PAUSE" val="1"/>
  <p:tag name="ARTICULATE_NAV_LEVEL" val="1"/>
  <p:tag name="ARTICULATE_PLAYLIST_ID" val="-1"/>
  <p:tag name="ARTICULATE_LOCK_SLIDE" val="0"/>
  <p:tag name="ARTICULATE_SLIDE_NAV" val="8"/>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M-TODD\AppData\Local\Temp\articulate\presenter\imgtemp\IKxM0PMS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BULLET_2" val="8226"/>
  <p:tag name="BULLET_1" val="8226"/>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UDIO_IMPORT" val="C:\Users\Mike\Desktop\USO\Modules\02 Coordinator Introduction to USOVolunteer.org\audio\02-15.mp3"/>
  <p:tag name="AUDIO_ID" val="277"/>
  <p:tag name="ELAPSEDTIME" val="28.239"/>
  <p:tag name="ARTICULATE_SLIDE_GUID" val="6432c72d-304d-4ca8-a789-f67982500277"/>
  <p:tag name="ARTICULATE_SLIDE_PAUSE" val="1"/>
  <p:tag name="ARTICULATE_NAV_LEVEL" val="1"/>
  <p:tag name="ARTICULATE_PLAYLIST_ID" val="-1"/>
  <p:tag name="ARTICULATE_LOCK_SLIDE" val="0"/>
  <p:tag name="ARTICULATE_SLIDE_NAV" val="9"/>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M-TODD\AppData\Local\Temp\articulate\presenter\imgtemp\0huwUoAT_files\slide0001_image001.png"/>
</p:tagLst>
</file>

<file path=ppt/tags/tag33.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34.xml><?xml version="1.0" encoding="utf-8"?>
<p:tagLst xmlns:a="http://schemas.openxmlformats.org/drawingml/2006/main" xmlns:r="http://schemas.openxmlformats.org/officeDocument/2006/relationships" xmlns:p="http://schemas.openxmlformats.org/presentationml/2006/main">
  <p:tag name="AUDIO_IMPORT" val="C:\Users\Mike\Desktop\USO\Modules\02 Coordinator Introduction to USOVolunteer.org\audio\02-16.mp3"/>
  <p:tag name="AUDIO_ID" val="278"/>
  <p:tag name="ELAPSEDTIME" val="52.115"/>
  <p:tag name="ARTICULATE_SLIDE_GUID" val="6432c72d-304d-4ca8-a789-f67982500278"/>
  <p:tag name="ARTICULATE_SLIDE_PAUSE" val="1"/>
  <p:tag name="ARTICULATE_NAV_LEVEL" val="1"/>
  <p:tag name="ARTICULATE_PLAYLIST_ID" val="-1"/>
  <p:tag name="ARTICULATE_LOCK_SLIDE" val="0"/>
  <p:tag name="ARTICULATE_SLIDE_NAV" val="10"/>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M-TODD\AppData\Local\Temp\articulate\presenter\imgtemp\leoMKREx_files\slide0001_image001.png"/>
</p:tagLst>
</file>

<file path=ppt/tags/tag36.xml><?xml version="1.0" encoding="utf-8"?>
<p:tagLst xmlns:a="http://schemas.openxmlformats.org/drawingml/2006/main" xmlns:r="http://schemas.openxmlformats.org/officeDocument/2006/relationships" xmlns:p="http://schemas.openxmlformats.org/presentationml/2006/main">
  <p:tag name="BULLET_2" val="8226"/>
  <p:tag name="BULLET_1" val="8226"/>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ba96a7ff-a8db-4ffa-99bc-d9ddeaf55e7a"/>
  <p:tag name="AUDIO_IMPORT" val="C:\Users\Mike\Desktop\USO\Modules\01 Introduction &amp; Product Orientation\audio\01-06.mp3"/>
  <p:tag name="AUDIO_ID" val="268"/>
  <p:tag name="ELAPSEDTIME" val="28.134"/>
  <p:tag name="TIMELINE" val="6.1/10.4/13.3"/>
  <p:tag name="ARTICULATE_SLIDE_PAUSE" val="0"/>
  <p:tag name="ARTICULATE_NAV_LEVEL" val="1"/>
  <p:tag name="ARTICULATE_PLAYLIST_ID" val="-1"/>
  <p:tag name="ARTICULATE_LOCK_SLIDE" val="0"/>
  <p:tag name="ARTICULATE_SLIDE_NAV" val="6"/>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34007f81-248b-4447-8abb-ba50d9db1ff4"/>
  <p:tag name="AUDIO_IMPORT" val="C:\Users\Mike\Desktop\USO\Modules\01 Introduction &amp; Product Orientation\audio\01-07.mp3"/>
  <p:tag name="AUDIO_ID" val="269"/>
  <p:tag name="ELAPSEDTIME" val="24.059"/>
  <p:tag name="TIMELINE" val="7.1/16.1/18.7"/>
  <p:tag name="ARTICULATE_SLIDE_PAUSE" val="0"/>
  <p:tag name="ARTICULATE_NAV_LEVEL" val="1"/>
  <p:tag name="ARTICULATE_PLAYLIST_ID" val="-1"/>
  <p:tag name="ARTICULATE_LOCK_SLIDE" val="0"/>
  <p:tag name="ARTICULATE_SLIDE_NAV" val="7"/>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4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4.xml><?xml version="1.0" encoding="utf-8"?>
<p:tagLst xmlns:a="http://schemas.openxmlformats.org/drawingml/2006/main" xmlns:r="http://schemas.openxmlformats.org/officeDocument/2006/relationships" xmlns:p="http://schemas.openxmlformats.org/presentationml/2006/main">
  <p:tag name="ARTICULATE_SLIDE_GUID" val="db069870-2f13-4969-a5bf-7bb9779864cf"/>
  <p:tag name="ARTICULATE_SLIDE_PAUSE" val="1"/>
  <p:tag name="ARTICULATE_NAV_LEVEL" val="1"/>
  <p:tag name="ARTICULATE_PLAYLIST_ID" val="-1"/>
  <p:tag name="ARTICULATE_LOCK_SLIDE" val="0"/>
  <p:tag name="ARTICULATE_SLIDE_NAV" val="12"/>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c40cfbac-a409-4803-bd46-378600a2e705"/>
  <p:tag name="AUDIO_IMPORT" val="C:\Users\Mike\Desktop\USO\Modules\01 Introduction &amp; Product Orientation\audio\01-09.mp3"/>
  <p:tag name="AUDIO_ID" val="271"/>
  <p:tag name="ELAPSEDTIME" val="29.937"/>
  <p:tag name="TIMELINE" val="2.5/10.6/21.9"/>
  <p:tag name="ARTICULATE_SLIDE_PAUSE" val="0"/>
  <p:tag name="ARTICULATE_NAV_LEVEL" val="1"/>
  <p:tag name="ARTICULATE_PLAYLIST_ID" val="-1"/>
  <p:tag name="ARTICULATE_LOCK_SLIDE" val="0"/>
  <p:tag name="ARTICULATE_SLIDE_NAV" val="9"/>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c40cfbac-a409-4803-bd46-378600a2e705"/>
  <p:tag name="AUDIO_IMPORT" val="C:\Users\Mike\Desktop\USO\Modules\01 Introduction &amp; Product Orientation\audio\01-09.mp3"/>
  <p:tag name="AUDIO_ID" val="271"/>
  <p:tag name="ELAPSEDTIME" val="29.937"/>
  <p:tag name="TIMELINE" val="2.5/10.6/21.9"/>
  <p:tag name="ARTICULATE_SLIDE_PAUSE" val="0"/>
  <p:tag name="ARTICULATE_NAV_LEVEL" val="1"/>
  <p:tag name="ARTICULATE_PLAYLIST_ID" val="-1"/>
  <p:tag name="ARTICULATE_LOCK_SLIDE" val="0"/>
  <p:tag name="ARTICULATE_SLIDE_NAV" val="9"/>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c40cfbac-a409-4803-bd46-378600a2e705"/>
  <p:tag name="AUDIO_IMPORT" val="C:\Users\Mike\Desktop\USO\Modules\01 Introduction &amp; Product Orientation\audio\01-09.mp3"/>
  <p:tag name="AUDIO_ID" val="271"/>
  <p:tag name="ELAPSEDTIME" val="29.937"/>
  <p:tag name="TIMELINE" val="2.5/10.6/21.9"/>
  <p:tag name="ARTICULATE_SLIDE_PAUSE" val="0"/>
  <p:tag name="ARTICULATE_NAV_LEVEL" val="1"/>
  <p:tag name="ARTICULATE_PLAYLIST_ID" val="-1"/>
  <p:tag name="ARTICULATE_LOCK_SLIDE" val="0"/>
  <p:tag name="ARTICULATE_SLIDE_NAV" val="9"/>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6432c72d-304d-4ca8-a789-f6798250c732"/>
  <p:tag name="AUDIO_IMPORT" val="C:\Users\Mike\Desktop\USO\Modules\02 Coordinator Introduction to USOVolunteer.org\audio\02-04.mp3"/>
  <p:tag name="AUDIO_ID" val="265"/>
  <p:tag name="ELAPSEDTIME" val="27.455"/>
  <p:tag name="TIMELINE" val="0.11/0.22/0.33/0.44/0.56/0.67/0.78/0.89"/>
  <p:tag name="ARTICULATE_SLIDE_PAUSE" val="1"/>
  <p:tag name="ARTICULATE_NAV_LEVEL" val="1"/>
  <p:tag name="ARTICULATE_PLAYLIST_ID" val="-1"/>
  <p:tag name="ARTICULATE_LOCK_SLIDE" val="0"/>
  <p:tag name="ARTICULATE_SLIDE_NAV" val="2"/>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c40cfbac-a409-4803-bd46-378600a2e705"/>
  <p:tag name="AUDIO_IMPORT" val="C:\Users\Mike\Desktop\USO\Modules\01 Introduction &amp; Product Orientation\audio\01-09.mp3"/>
  <p:tag name="AUDIO_ID" val="271"/>
  <p:tag name="ELAPSEDTIME" val="29.937"/>
  <p:tag name="TIMELINE" val="2.5/10.6/21.9"/>
  <p:tag name="ARTICULATE_SLIDE_PAUSE" val="0"/>
  <p:tag name="ARTICULATE_NAV_LEVEL" val="1"/>
  <p:tag name="ARTICULATE_PLAYLIST_ID" val="-1"/>
  <p:tag name="ARTICULATE_LOCK_SLIDE" val="0"/>
  <p:tag name="ARTICULATE_SLIDE_NAV" val="9"/>
</p:tagLst>
</file>

<file path=ppt/tags/tag5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c40cfbac-a409-4803-bd46-378600a2e705"/>
  <p:tag name="AUDIO_IMPORT" val="C:\Users\Mike\Desktop\USO\Modules\01 Introduction &amp; Product Orientation\audio\01-09.mp3"/>
  <p:tag name="AUDIO_ID" val="271"/>
  <p:tag name="ELAPSEDTIME" val="29.937"/>
  <p:tag name="TIMELINE" val="2.5/10.6/21.9"/>
  <p:tag name="ARTICULATE_SLIDE_PAUSE" val="0"/>
  <p:tag name="ARTICULATE_NAV_LEVEL" val="1"/>
  <p:tag name="ARTICULATE_PLAYLIST_ID" val="-1"/>
  <p:tag name="ARTICULATE_LOCK_SLIDE" val="0"/>
  <p:tag name="ARTICULATE_SLIDE_NAV" val="9"/>
</p:tagLst>
</file>

<file path=ppt/tags/tag5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c40cfbac-a409-4803-bd46-378600a2e705"/>
  <p:tag name="AUDIO_IMPORT" val="C:\Users\Mike\Desktop\USO\Modules\01 Introduction &amp; Product Orientation\audio\01-09.mp3"/>
  <p:tag name="AUDIO_ID" val="271"/>
  <p:tag name="ELAPSEDTIME" val="29.937"/>
  <p:tag name="TIMELINE" val="2.5/10.6/21.9"/>
  <p:tag name="ARTICULATE_SLIDE_PAUSE" val="0"/>
  <p:tag name="ARTICULATE_NAV_LEVEL" val="1"/>
  <p:tag name="ARTICULATE_PLAYLIST_ID" val="-1"/>
  <p:tag name="ARTICULATE_LOCK_SLIDE" val="0"/>
  <p:tag name="ARTICULATE_SLIDE_NAV" val="9"/>
</p:tagLst>
</file>

<file path=ppt/tags/tag5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c85f09ea-bfed-42af-9c5d-cee98095a4bc"/>
  <p:tag name="AUDIO_IMPORT" val="C:\Users\Mike\Desktop\USO\Modules\04 Opportunity Data Entry\audio\04-24.mp3"/>
  <p:tag name="AUDIO_ID" val="264"/>
  <p:tag name="ELAPSEDTIME" val="15.648"/>
  <p:tag name="ARTICULATE_SLIDE_PAUSE" val="1"/>
  <p:tag name="ARTICULATE_NAV_LEVEL" val="1"/>
  <p:tag name="ARTICULATE_PLAYLIST_ID" val="-1"/>
  <p:tag name="ARTICULATE_LOCK_SLIDE" val="0"/>
  <p:tag name="ARTICULATE_SLIDE_NAV" val="25"/>
  <p:tag name="TIMELINE" val="0.50"/>
</p:tagLst>
</file>

<file path=ppt/tags/tag5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UDIO_IMPORT" val="C:\Users\Mike\Desktop\USO\Modules\02 Coordinator Introduction to USOVolunteer.org\audio\02-05.mp3"/>
  <p:tag name="AUDIO_ID" val="267"/>
  <p:tag name="ELAPSEDTIME" val="75.024"/>
  <p:tag name="TIMELINE" val="2.2/9.7/15.6/18.3/21.6/35.5/37.4/50.7/52.1/55.3/60.5"/>
  <p:tag name="ARTICULATE_SLIDE_GUID" val="6432c72d-304d-4ca8-a789-f67982500267"/>
  <p:tag name="ARTICULATE_SLIDE_PAUSE" val="1"/>
  <p:tag name="ARTICULATE_NAV_LEVEL" val="1"/>
  <p:tag name="ARTICULATE_PLAYLIST_ID" val="-1"/>
  <p:tag name="ARTICULATE_LOCK_SLIDE" val="0"/>
  <p:tag name="ARTICULATE_SLIDE_NAV" val="3"/>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ead1f186-a7b7-49e5-a6c8-1f8fcb865a7e"/>
  <p:tag name="ARTICULATE_SLIDE_PAUSE" val="1"/>
  <p:tag name="ARTICULATE_NAV_LEVEL" val="1"/>
  <p:tag name="ARTICULATE_PLAYLIST_ID" val="-1"/>
  <p:tag name="ARTICULATE_LOCK_SLIDE" val="0"/>
  <p:tag name="ARTICULATE_SLIDE_NAV" val="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2">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BE8E0C"/>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4907</TotalTime>
  <Words>1646</Words>
  <Application>Microsoft Office PowerPoint</Application>
  <PresentationFormat>On-screen Show (4:3)</PresentationFormat>
  <Paragraphs>154</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MS Mincho</vt:lpstr>
      <vt:lpstr>Arial</vt:lpstr>
      <vt:lpstr>Calibri</vt:lpstr>
      <vt:lpstr>Georgia</vt:lpstr>
      <vt:lpstr>Times New Roman</vt:lpstr>
      <vt:lpstr>Wingdings</vt:lpstr>
      <vt:lpstr>Wingdings 2</vt:lpstr>
      <vt:lpstr>Civic</vt:lpstr>
      <vt:lpstr>WELCOME</vt:lpstr>
      <vt:lpstr>Today’s Learning &amp; Testing Objectives</vt:lpstr>
      <vt:lpstr>System Introduction</vt:lpstr>
      <vt:lpstr>Volunteer.FairfaxCounty.gov</vt:lpstr>
      <vt:lpstr>eRecruiter</vt:lpstr>
      <vt:lpstr>Launching eRecruiter</vt:lpstr>
      <vt:lpstr>Searching For Opportunities</vt:lpstr>
      <vt:lpstr>Reviewing Results</vt:lpstr>
      <vt:lpstr>Opportunity Details Screen</vt:lpstr>
      <vt:lpstr>Volunteer Application</vt:lpstr>
      <vt:lpstr>My Opportunities</vt:lpstr>
      <vt:lpstr>Report My Service</vt:lpstr>
      <vt:lpstr>My Log Book</vt:lpstr>
      <vt:lpstr>My Schedule</vt:lpstr>
      <vt:lpstr>eCoordinator</vt:lpstr>
      <vt:lpstr>County Network, Program Focus</vt:lpstr>
      <vt:lpstr>Launching eCoordinator</vt:lpstr>
      <vt:lpstr>Navigating eCoordinator</vt:lpstr>
      <vt:lpstr>Navigating eCoordinator</vt:lpstr>
      <vt:lpstr>Navigating eCoordinator</vt:lpstr>
      <vt:lpstr>Navigating eCoordinator</vt:lpstr>
      <vt:lpstr>Navigating eCoordinator</vt:lpstr>
      <vt:lpstr>Navigating eCoordinator</vt:lpstr>
      <vt:lpstr>Conclusions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Samaritan Technologies</dc:creator>
  <cp:lastModifiedBy>Helping Hand</cp:lastModifiedBy>
  <cp:revision>255</cp:revision>
  <dcterms:created xsi:type="dcterms:W3CDTF">2011-02-17T22:55:42Z</dcterms:created>
  <dcterms:modified xsi:type="dcterms:W3CDTF">2016-07-01T21:08:40Z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Template</vt:lpwstr>
  </property>
  <property fmtid="{D5CDD505-2E9C-101B-9397-08002B2CF9AE}" pid="4" name="ArticulateGUID">
    <vt:lpwstr>6390E61E-FD53-4B39-AAA3-C1286E5AAFDE</vt:lpwstr>
  </property>
  <property fmtid="{D5CDD505-2E9C-101B-9397-08002B2CF9AE}" pid="5" name="ArticulateProjectFull">
    <vt:lpwstr>C:\Users\Public\Documents\FXCO Trainings\Modules\02_Coordinator_Intro\02_System Introduction.ppta</vt:lpwstr>
  </property>
</Properties>
</file>