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4"/>
  </p:notesMasterIdLst>
  <p:sldIdLst>
    <p:sldId id="256" r:id="rId2"/>
    <p:sldId id="265" r:id="rId3"/>
    <p:sldId id="285" r:id="rId4"/>
    <p:sldId id="291" r:id="rId5"/>
    <p:sldId id="267" r:id="rId6"/>
    <p:sldId id="268" r:id="rId7"/>
    <p:sldId id="292" r:id="rId8"/>
    <p:sldId id="286" r:id="rId9"/>
    <p:sldId id="287" r:id="rId10"/>
    <p:sldId id="290" r:id="rId11"/>
    <p:sldId id="261" r:id="rId12"/>
    <p:sldId id="264" r:id="rId13"/>
  </p:sldIdLst>
  <p:sldSz cx="9144000" cy="6858000" type="screen4x3"/>
  <p:notesSz cx="7086600" cy="93726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6178"/>
    <a:srgbClr val="808284"/>
    <a:srgbClr val="203260"/>
    <a:srgbClr val="6596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671" autoAdjust="0"/>
  </p:normalViewPr>
  <p:slideViewPr>
    <p:cSldViewPr>
      <p:cViewPr varScale="1">
        <p:scale>
          <a:sx n="87" d="100"/>
          <a:sy n="87" d="100"/>
        </p:scale>
        <p:origin x="174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73BABE98-8D17-42C4-BAEA-66A99A786A36}" type="datetimeFigureOut">
              <a:rPr lang="en-US" smtClean="0"/>
              <a:t>7/8/2016</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B6D6CA34-932B-40EB-8A20-D637D614B79C}" type="slidenum">
              <a:rPr lang="en-US" smtClean="0"/>
              <a:t>‹#›</a:t>
            </a:fld>
            <a:endParaRPr lang="en-US"/>
          </a:p>
        </p:txBody>
      </p:sp>
    </p:spTree>
    <p:extLst>
      <p:ext uri="{BB962C8B-B14F-4D97-AF65-F5344CB8AC3E}">
        <p14:creationId xmlns:p14="http://schemas.microsoft.com/office/powerpoint/2010/main" val="3870538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a:t>Welcome to the Fairfax County online training module for </a:t>
            </a:r>
            <a:r>
              <a:rPr lang="en-US" i="1" dirty="0" smtClean="0"/>
              <a:t>Prerequisites.  </a:t>
            </a:r>
            <a:r>
              <a:rPr lang="en-US" dirty="0"/>
              <a:t>This module will demonstrate how </a:t>
            </a:r>
            <a:r>
              <a:rPr lang="en-US" dirty="0" smtClean="0"/>
              <a:t>the “Prerequisites</a:t>
            </a:r>
            <a:r>
              <a:rPr lang="en-US" baseline="0" dirty="0" smtClean="0"/>
              <a:t>” tab will work inside the Opportunity Profile. </a:t>
            </a:r>
          </a:p>
          <a:p>
            <a:endParaRPr lang="en-US" dirty="0"/>
          </a:p>
          <a:p>
            <a:r>
              <a:rPr lang="en-US" dirty="0"/>
              <a:t>Let’s get started!</a:t>
            </a:r>
          </a:p>
        </p:txBody>
      </p:sp>
      <p:sp>
        <p:nvSpPr>
          <p:cNvPr id="4" name="Slide Number Placeholder 3"/>
          <p:cNvSpPr>
            <a:spLocks noGrp="1"/>
          </p:cNvSpPr>
          <p:nvPr>
            <p:ph type="sldNum" sz="quarter" idx="10"/>
          </p:nvPr>
        </p:nvSpPr>
        <p:spPr/>
        <p:txBody>
          <a:bodyPr/>
          <a:lstStyle/>
          <a:p>
            <a:fld id="{B6D6CA34-932B-40EB-8A20-D637D614B79C}" type="slidenum">
              <a:rPr lang="en-US" smtClean="0"/>
              <a:t>1</a:t>
            </a:fld>
            <a:endParaRPr lang="en-US"/>
          </a:p>
        </p:txBody>
      </p:sp>
    </p:spTree>
    <p:extLst>
      <p:ext uri="{BB962C8B-B14F-4D97-AF65-F5344CB8AC3E}">
        <p14:creationId xmlns:p14="http://schemas.microsoft.com/office/powerpoint/2010/main" val="901683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B6D6CA34-932B-40EB-8A20-D637D614B79C}" type="slidenum">
              <a:rPr lang="en-US" smtClean="0"/>
              <a:t>11</a:t>
            </a:fld>
            <a:endParaRPr lang="en-US"/>
          </a:p>
        </p:txBody>
      </p:sp>
    </p:spTree>
    <p:extLst>
      <p:ext uri="{BB962C8B-B14F-4D97-AF65-F5344CB8AC3E}">
        <p14:creationId xmlns:p14="http://schemas.microsoft.com/office/powerpoint/2010/main" val="4111332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B6D6CA34-932B-40EB-8A20-D637D614B79C}" type="slidenum">
              <a:rPr lang="en-US" smtClean="0"/>
              <a:t>12</a:t>
            </a:fld>
            <a:endParaRPr lang="en-US"/>
          </a:p>
        </p:txBody>
      </p:sp>
    </p:spTree>
    <p:extLst>
      <p:ext uri="{BB962C8B-B14F-4D97-AF65-F5344CB8AC3E}">
        <p14:creationId xmlns:p14="http://schemas.microsoft.com/office/powerpoint/2010/main" val="2004159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B6D6CA34-932B-40EB-8A20-D637D614B79C}" type="slidenum">
              <a:rPr lang="en-US" smtClean="0"/>
              <a:t>2</a:t>
            </a:fld>
            <a:endParaRPr lang="en-US"/>
          </a:p>
        </p:txBody>
      </p:sp>
    </p:spTree>
    <p:extLst>
      <p:ext uri="{BB962C8B-B14F-4D97-AF65-F5344CB8AC3E}">
        <p14:creationId xmlns:p14="http://schemas.microsoft.com/office/powerpoint/2010/main" val="2251659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start, there are some definitions you</a:t>
            </a:r>
            <a:r>
              <a:rPr lang="en-US" baseline="0" dirty="0" smtClean="0"/>
              <a:t> will need to be aware of.</a:t>
            </a:r>
            <a:endParaRPr lang="en-US" dirty="0"/>
          </a:p>
        </p:txBody>
      </p:sp>
      <p:sp>
        <p:nvSpPr>
          <p:cNvPr id="4" name="Slide Number Placeholder 3"/>
          <p:cNvSpPr>
            <a:spLocks noGrp="1"/>
          </p:cNvSpPr>
          <p:nvPr>
            <p:ph type="sldNum" sz="quarter" idx="10"/>
          </p:nvPr>
        </p:nvSpPr>
        <p:spPr/>
        <p:txBody>
          <a:bodyPr/>
          <a:lstStyle/>
          <a:p>
            <a:fld id="{B6D6CA34-932B-40EB-8A20-D637D614B79C}" type="slidenum">
              <a:rPr lang="en-US" smtClean="0"/>
              <a:t>3</a:t>
            </a:fld>
            <a:endParaRPr lang="en-US"/>
          </a:p>
        </p:txBody>
      </p:sp>
    </p:spTree>
    <p:extLst>
      <p:ext uri="{BB962C8B-B14F-4D97-AF65-F5344CB8AC3E}">
        <p14:creationId xmlns:p14="http://schemas.microsoft.com/office/powerpoint/2010/main" val="1518405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status inside of the volunteer profile allows the coordinator to set up certain checks and requirements that a volunteer must pass in order to volunteer inside</a:t>
            </a:r>
            <a:r>
              <a:rPr lang="en-US" baseline="0" dirty="0" smtClean="0"/>
              <a:t> of the County. </a:t>
            </a:r>
          </a:p>
          <a:p>
            <a:endParaRPr lang="en-US" baseline="0" dirty="0" smtClean="0"/>
          </a:p>
          <a:p>
            <a:r>
              <a:rPr lang="en-US" baseline="0" dirty="0" smtClean="0"/>
              <a:t>A prerequisite inside of the opportunity profile allows the coordinator to set up certain criteria or requirements that a volunteer must possess in order to volunteer for that particular opportunity inside of the County. </a:t>
            </a:r>
          </a:p>
          <a:p>
            <a:endParaRPr lang="en-US" baseline="0" dirty="0" smtClean="0"/>
          </a:p>
          <a:p>
            <a:r>
              <a:rPr lang="en-US" baseline="0" dirty="0" smtClean="0"/>
              <a:t>These 2 areas work together to ensure that when volunteer service is given inside of the County it is done meeting all requirements necessary to perform the service. It is crucial that each person who volunteers be properly vetted and the opportunity meet County / agency specific guidelines. These 2 tabs provide the control mechanisms to make that happen.</a:t>
            </a:r>
            <a:endParaRPr lang="en-US" dirty="0"/>
          </a:p>
        </p:txBody>
      </p:sp>
      <p:sp>
        <p:nvSpPr>
          <p:cNvPr id="4" name="Slide Number Placeholder 3"/>
          <p:cNvSpPr>
            <a:spLocks noGrp="1"/>
          </p:cNvSpPr>
          <p:nvPr>
            <p:ph type="sldNum" sz="quarter" idx="10"/>
          </p:nvPr>
        </p:nvSpPr>
        <p:spPr/>
        <p:txBody>
          <a:bodyPr/>
          <a:lstStyle/>
          <a:p>
            <a:fld id="{B6D6CA34-932B-40EB-8A20-D637D614B79C}" type="slidenum">
              <a:rPr lang="en-US" smtClean="0"/>
              <a:t>4</a:t>
            </a:fld>
            <a:endParaRPr lang="en-US"/>
          </a:p>
        </p:txBody>
      </p:sp>
    </p:spTree>
    <p:extLst>
      <p:ext uri="{BB962C8B-B14F-4D97-AF65-F5344CB8AC3E}">
        <p14:creationId xmlns:p14="http://schemas.microsoft.com/office/powerpoint/2010/main" val="1431446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Let’s start by showing you how to create an</a:t>
            </a:r>
            <a:r>
              <a:rPr lang="en-US" baseline="0" dirty="0" smtClean="0"/>
              <a:t> account specific prerequisite. Remember that an account specific prerequisite only stays in the account it was created and cannot be shared across accounts using the share function. While inside of the Opportunities tab, click on the tab that says prerequisites. Choose the option to “Create New Prerequisite” and when the option boxes become visible, choose “Add Requirement”. </a:t>
            </a:r>
          </a:p>
          <a:p>
            <a:endParaRPr lang="en-US" baseline="0" dirty="0" smtClean="0"/>
          </a:p>
          <a:p>
            <a:r>
              <a:rPr lang="en-US" baseline="0" dirty="0" smtClean="0"/>
              <a:t>Notice that when you choose “Add Requirement”, the prerequisite field allows you to build what we call a “dynamic” grouping of requirements that allows you to tailor down to your specific status level a volunteer must have in order to perform the service associated with the opportunity inside of your agency. You will use the field option below each arrow to choose which requirement you would like. For our purposes of the most commonly used prerequisites, please click on the “Profession Levels”. </a:t>
            </a:r>
          </a:p>
          <a:p>
            <a:endParaRPr lang="en-US" dirty="0"/>
          </a:p>
        </p:txBody>
      </p:sp>
      <p:sp>
        <p:nvSpPr>
          <p:cNvPr id="4" name="Slide Number Placeholder 3"/>
          <p:cNvSpPr>
            <a:spLocks noGrp="1"/>
          </p:cNvSpPr>
          <p:nvPr>
            <p:ph type="sldNum" sz="quarter" idx="10"/>
          </p:nvPr>
        </p:nvSpPr>
        <p:spPr/>
        <p:txBody>
          <a:bodyPr/>
          <a:lstStyle/>
          <a:p>
            <a:fld id="{B6D6CA34-932B-40EB-8A20-D637D614B79C}" type="slidenum">
              <a:rPr lang="en-US" smtClean="0"/>
              <a:t>5</a:t>
            </a:fld>
            <a:endParaRPr lang="en-US"/>
          </a:p>
        </p:txBody>
      </p:sp>
    </p:spTree>
    <p:extLst>
      <p:ext uri="{BB962C8B-B14F-4D97-AF65-F5344CB8AC3E}">
        <p14:creationId xmlns:p14="http://schemas.microsoft.com/office/powerpoint/2010/main" val="2251659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0">
              <a:buNone/>
            </a:pPr>
            <a:r>
              <a:rPr lang="en-US" dirty="0" smtClean="0">
                <a:ea typeface="MS Mincho"/>
                <a:cs typeface="Times New Roman"/>
              </a:rPr>
              <a:t>Once inside your drop down menu, you can now choose the appropriate prerequisite and combine it will like requirements. Just like in the status tab inside the volunteer profile can have</a:t>
            </a:r>
            <a:r>
              <a:rPr lang="en-US" baseline="0" dirty="0" smtClean="0">
                <a:ea typeface="MS Mincho"/>
                <a:cs typeface="Times New Roman"/>
              </a:rPr>
              <a:t> multiple “checks” or “statuses”, the prerequisite tab inside of the opportunity profile acts as the counter point for a volunteer’s status. If a volunteer has a status of “Call DHR” and a prerequisite level is set to a higher clearance level such as “Eligible to Volunteer”, then the prerequisite inside of the opportunity profile will stop that volunteer from being placed with that opportunity.</a:t>
            </a:r>
          </a:p>
          <a:p>
            <a:pPr marL="0" indent="0">
              <a:buNone/>
            </a:pPr>
            <a:endParaRPr lang="en-US" baseline="0" dirty="0" smtClean="0">
              <a:ea typeface="MS Mincho"/>
              <a:cs typeface="Times New Roman"/>
            </a:endParaRPr>
          </a:p>
          <a:p>
            <a:pPr marL="0" indent="0">
              <a:buNone/>
            </a:pPr>
            <a:r>
              <a:rPr lang="en-US" baseline="0" dirty="0" smtClean="0">
                <a:ea typeface="MS Mincho"/>
                <a:cs typeface="Times New Roman"/>
              </a:rPr>
              <a:t>To choose a prerequisite field simply click on the requirement, choose </a:t>
            </a:r>
            <a:r>
              <a:rPr lang="en-US" baseline="0" dirty="0" smtClean="0">
                <a:ea typeface="MS Mincho"/>
                <a:cs typeface="Times New Roman"/>
              </a:rPr>
              <a:t>one </a:t>
            </a:r>
            <a:r>
              <a:rPr lang="en-US" baseline="0" dirty="0" smtClean="0">
                <a:ea typeface="MS Mincho"/>
                <a:cs typeface="Times New Roman"/>
              </a:rPr>
              <a:t>of the options in the first drop down which controls the dynamic of the status and then choose the minimum level that a volunteer’s status must be at in order to volunteer with the opportunity. Once you have the right combination, click save. Once you click save, the prerequisite will show up at the top of your requirements list. Notice that you can move this requirement in a specific order if you are combining the requirement with another status requirement or you can delete it if it is not set up correctly.</a:t>
            </a:r>
          </a:p>
          <a:p>
            <a:pPr marL="0" indent="0">
              <a:buNone/>
            </a:pPr>
            <a:endParaRPr lang="en-US" baseline="0" dirty="0" smtClean="0">
              <a:ea typeface="MS Mincho"/>
              <a:cs typeface="Times New Roman"/>
            </a:endParaRPr>
          </a:p>
          <a:p>
            <a:pPr marL="0" indent="0">
              <a:buNone/>
            </a:pPr>
            <a:r>
              <a:rPr lang="en-US" baseline="0" dirty="0" smtClean="0">
                <a:ea typeface="MS Mincho"/>
                <a:cs typeface="Times New Roman"/>
              </a:rPr>
              <a:t>If you want to add an additional requirement, you may do so by using the “combination” dynamic functions listed as “and, or, (, )” The parenthesis you will most likely never use as that is for advanced grouping functions so for our purposes, let’s focus on the words “and” and “or”. In this example, let’s add a CPS check to this prerequisite meaning that the volunteer must have a background check AND a CPS check that meets or exceeds the criteria chosen. From this point click “And” to add it to the prerequisite listing as seen above. Now go back into the “Profession Levels” and choose the “CPS Check Level” and set the requirement level to your desired minimum status and click save just as you did before. Your prerequisite combination should look like the example above.</a:t>
            </a:r>
          </a:p>
          <a:p>
            <a:pPr marL="0" indent="0">
              <a:buNone/>
            </a:pPr>
            <a:endParaRPr lang="en-US" baseline="0" dirty="0" smtClean="0">
              <a:ea typeface="MS Mincho"/>
              <a:cs typeface="Times New Roman"/>
            </a:endParaRPr>
          </a:p>
          <a:p>
            <a:pPr marL="0" indent="0">
              <a:buNone/>
            </a:pPr>
            <a:r>
              <a:rPr lang="en-US" baseline="0" dirty="0" smtClean="0">
                <a:ea typeface="MS Mincho"/>
                <a:cs typeface="Times New Roman"/>
              </a:rPr>
              <a:t>Once the prerequisite looks the way you would like it to, click save at the BOTTOM of your screen. This will apply the prerequisite to the opportunity and allow you to edit the prerequisite inside the opportunity at a later date. You may notice the “save” feature listed underneath your combination that allows you to save the prerequisite and use it at a future date. For the County’s purposes, this feature is not used in the “account specific” prerequisites as the predefined list is controlled at the administrative level.</a:t>
            </a:r>
            <a:endParaRPr lang="en-US" dirty="0">
              <a:ea typeface="MS Mincho"/>
              <a:cs typeface="Times New Roman"/>
            </a:endParaRPr>
          </a:p>
        </p:txBody>
      </p:sp>
      <p:sp>
        <p:nvSpPr>
          <p:cNvPr id="4" name="Slide Number Placeholder 3"/>
          <p:cNvSpPr>
            <a:spLocks noGrp="1"/>
          </p:cNvSpPr>
          <p:nvPr>
            <p:ph type="sldNum" sz="quarter" idx="10"/>
          </p:nvPr>
        </p:nvSpPr>
        <p:spPr/>
        <p:txBody>
          <a:bodyPr/>
          <a:lstStyle/>
          <a:p>
            <a:fld id="{B6D6CA34-932B-40EB-8A20-D637D614B79C}" type="slidenum">
              <a:rPr lang="en-US" smtClean="0"/>
              <a:t>6</a:t>
            </a:fld>
            <a:endParaRPr lang="en-US"/>
          </a:p>
        </p:txBody>
      </p:sp>
    </p:spTree>
    <p:extLst>
      <p:ext uri="{BB962C8B-B14F-4D97-AF65-F5344CB8AC3E}">
        <p14:creationId xmlns:p14="http://schemas.microsoft.com/office/powerpoint/2010/main" val="2251659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D6CA34-932B-40EB-8A20-D637D614B79C}" type="slidenum">
              <a:rPr lang="en-US" smtClean="0"/>
              <a:t>8</a:t>
            </a:fld>
            <a:endParaRPr lang="en-US"/>
          </a:p>
        </p:txBody>
      </p:sp>
    </p:spTree>
    <p:extLst>
      <p:ext uri="{BB962C8B-B14F-4D97-AF65-F5344CB8AC3E}">
        <p14:creationId xmlns:p14="http://schemas.microsoft.com/office/powerpoint/2010/main" val="3154957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shown</a:t>
            </a:r>
            <a:r>
              <a:rPr lang="en-US" baseline="0" dirty="0" smtClean="0"/>
              <a:t> you how to create an “account specific” prerequisite so now let’s show you how to create a “context prerequisite”. This is done in a very similar manner except at the main prerequisite screen you will click on “Select from Predefined Prerequisites” instead of “Create New Prerequisite”.</a:t>
            </a:r>
          </a:p>
          <a:p>
            <a:endParaRPr lang="en-US" baseline="0" dirty="0" smtClean="0"/>
          </a:p>
          <a:p>
            <a:r>
              <a:rPr lang="en-US" baseline="0" dirty="0" smtClean="0"/>
              <a:t>From the drop down list that comes up, you may choose the title that applies to the opportunity. A note would be that only “context specific” prerequisites can be shared across opportunities meaning that the prerequisite will stay attached to the opportunity when it is shared across multiple accounts or log-ins.</a:t>
            </a:r>
          </a:p>
          <a:p>
            <a:endParaRPr lang="en-US" baseline="0" dirty="0" smtClean="0"/>
          </a:p>
          <a:p>
            <a:r>
              <a:rPr lang="en-US" baseline="0" dirty="0" smtClean="0"/>
              <a:t>This predefined list will be set up at the administrative level and determination of which prerequisites your agency needs will be conducted during your agency specific onboarding process. You will notice that the general format desired to label a predefined prerequisite is to list an abbreviation of the agency such as “Lib” for Library, add a colon and then list the prerequisite. Definitions of what each prerequisite contains will be kept in a list inside of your agency documentation.</a:t>
            </a:r>
          </a:p>
          <a:p>
            <a:endParaRPr lang="en-US" baseline="0" dirty="0" smtClean="0"/>
          </a:p>
          <a:p>
            <a:r>
              <a:rPr lang="en-US" baseline="0" dirty="0" smtClean="0"/>
              <a:t>As before, once you select the appropriate prerequisite, click save at the bottom of your screen.</a:t>
            </a:r>
            <a:endParaRPr lang="en-US" dirty="0"/>
          </a:p>
        </p:txBody>
      </p:sp>
      <p:sp>
        <p:nvSpPr>
          <p:cNvPr id="4" name="Slide Number Placeholder 3"/>
          <p:cNvSpPr>
            <a:spLocks noGrp="1"/>
          </p:cNvSpPr>
          <p:nvPr>
            <p:ph type="sldNum" sz="quarter" idx="10"/>
          </p:nvPr>
        </p:nvSpPr>
        <p:spPr/>
        <p:txBody>
          <a:bodyPr/>
          <a:lstStyle/>
          <a:p>
            <a:fld id="{B6D6CA34-932B-40EB-8A20-D637D614B79C}" type="slidenum">
              <a:rPr lang="en-US" smtClean="0"/>
              <a:t>9</a:t>
            </a:fld>
            <a:endParaRPr lang="en-US"/>
          </a:p>
        </p:txBody>
      </p:sp>
    </p:spTree>
    <p:extLst>
      <p:ext uri="{BB962C8B-B14F-4D97-AF65-F5344CB8AC3E}">
        <p14:creationId xmlns:p14="http://schemas.microsoft.com/office/powerpoint/2010/main" val="4192800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D6CA34-932B-40EB-8A20-D637D614B79C}" type="slidenum">
              <a:rPr lang="en-US" smtClean="0"/>
              <a:t>10</a:t>
            </a:fld>
            <a:endParaRPr lang="en-US"/>
          </a:p>
        </p:txBody>
      </p:sp>
    </p:spTree>
    <p:extLst>
      <p:ext uri="{BB962C8B-B14F-4D97-AF65-F5344CB8AC3E}">
        <p14:creationId xmlns:p14="http://schemas.microsoft.com/office/powerpoint/2010/main" val="3154957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7/8/2016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563562"/>
          </a:xfrm>
          <a:prstGeom prst="rect">
            <a:avLst/>
          </a:prstGeom>
        </p:spPr>
        <p:txBody>
          <a:bodyPr>
            <a:noAutofit/>
          </a:bodyPr>
          <a:lstStyle>
            <a:lvl1pPr algn="r">
              <a:defRPr sz="2400" baseline="0">
                <a:solidFill>
                  <a:srgbClr val="808284"/>
                </a:solidFill>
                <a:latin typeface="Georgia" pitchFamily="18" charset="0"/>
              </a:defRPr>
            </a:lvl1pPr>
          </a:lstStyle>
          <a:p>
            <a:r>
              <a:rPr lang="en-US" dirty="0" smtClean="0"/>
              <a:t>Click to edit Master text styles</a:t>
            </a:r>
            <a:endParaRPr lang="en-US" dirty="0"/>
          </a:p>
        </p:txBody>
      </p:sp>
      <p:sp>
        <p:nvSpPr>
          <p:cNvPr id="3" name="Content Placeholder 2"/>
          <p:cNvSpPr>
            <a:spLocks noGrp="1"/>
          </p:cNvSpPr>
          <p:nvPr>
            <p:ph idx="1"/>
          </p:nvPr>
        </p:nvSpPr>
        <p:spPr>
          <a:xfrm>
            <a:off x="457200" y="1219200"/>
            <a:ext cx="8229600" cy="5105400"/>
          </a:xfrm>
        </p:spPr>
        <p:txBody>
          <a:bodyPr/>
          <a:lstStyle>
            <a:lvl1pPr>
              <a:defRPr>
                <a:solidFill>
                  <a:srgbClr val="203260"/>
                </a:solidFill>
                <a:latin typeface="Arial" pitchFamily="34" charset="0"/>
                <a:cs typeface="Arial" pitchFamily="34" charset="0"/>
              </a:defRPr>
            </a:lvl1pPr>
            <a:lvl2pPr>
              <a:defRPr>
                <a:solidFill>
                  <a:srgbClr val="203260"/>
                </a:solidFill>
                <a:latin typeface="Arial" pitchFamily="34" charset="0"/>
                <a:cs typeface="Arial" pitchFamily="34" charset="0"/>
              </a:defRPr>
            </a:lvl2pPr>
            <a:lvl3pPr>
              <a:defRPr>
                <a:solidFill>
                  <a:srgbClr val="203260"/>
                </a:solidFill>
                <a:latin typeface="Arial" pitchFamily="34" charset="0"/>
                <a:cs typeface="Arial" pitchFamily="34" charset="0"/>
              </a:defRPr>
            </a:lvl3pPr>
            <a:lvl4pPr>
              <a:defRPr>
                <a:solidFill>
                  <a:srgbClr val="203260"/>
                </a:solidFill>
                <a:latin typeface="Arial" pitchFamily="34" charset="0"/>
                <a:cs typeface="Arial" pitchFamily="34" charset="0"/>
              </a:defRPr>
            </a:lvl4pPr>
            <a:lvl5pPr>
              <a:defRPr>
                <a:solidFill>
                  <a:srgbClr val="203260"/>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408845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953000"/>
          </a:xfrm>
        </p:spPr>
        <p:txBody>
          <a:bodyPr/>
          <a:lstStyle>
            <a:lvl1pPr>
              <a:defRPr sz="2800">
                <a:solidFill>
                  <a:srgbClr val="203260"/>
                </a:solidFill>
                <a:latin typeface="Arial" pitchFamily="34" charset="0"/>
                <a:cs typeface="Arial" pitchFamily="34" charset="0"/>
              </a:defRPr>
            </a:lvl1pPr>
            <a:lvl2pPr>
              <a:defRPr sz="2400">
                <a:solidFill>
                  <a:srgbClr val="203260"/>
                </a:solidFill>
                <a:latin typeface="Arial" pitchFamily="34" charset="0"/>
                <a:cs typeface="Arial" pitchFamily="34" charset="0"/>
              </a:defRPr>
            </a:lvl2pPr>
            <a:lvl3pPr>
              <a:defRPr sz="2000">
                <a:solidFill>
                  <a:srgbClr val="203260"/>
                </a:solidFill>
                <a:latin typeface="Arial" pitchFamily="34" charset="0"/>
                <a:cs typeface="Arial" pitchFamily="34" charset="0"/>
              </a:defRPr>
            </a:lvl3pPr>
            <a:lvl4pPr>
              <a:defRPr sz="1800">
                <a:solidFill>
                  <a:srgbClr val="203260"/>
                </a:solidFill>
                <a:latin typeface="Arial" pitchFamily="34" charset="0"/>
                <a:cs typeface="Arial" pitchFamily="34" charset="0"/>
              </a:defRPr>
            </a:lvl4pPr>
            <a:lvl5pPr>
              <a:defRPr sz="1800">
                <a:solidFill>
                  <a:srgbClr val="203260"/>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953000"/>
          </a:xfrm>
        </p:spPr>
        <p:txBody>
          <a:bodyPr/>
          <a:lstStyle>
            <a:lvl1pPr>
              <a:defRPr sz="2800">
                <a:solidFill>
                  <a:srgbClr val="203260"/>
                </a:solidFill>
                <a:latin typeface="Arial" pitchFamily="34" charset="0"/>
                <a:cs typeface="Arial" pitchFamily="34" charset="0"/>
              </a:defRPr>
            </a:lvl1pPr>
            <a:lvl2pPr>
              <a:defRPr sz="2400">
                <a:solidFill>
                  <a:srgbClr val="203260"/>
                </a:solidFill>
                <a:latin typeface="Arial" pitchFamily="34" charset="0"/>
                <a:cs typeface="Arial" pitchFamily="34" charset="0"/>
              </a:defRPr>
            </a:lvl2pPr>
            <a:lvl3pPr>
              <a:defRPr sz="2000">
                <a:solidFill>
                  <a:srgbClr val="203260"/>
                </a:solidFill>
                <a:latin typeface="Arial" pitchFamily="34" charset="0"/>
                <a:cs typeface="Arial" pitchFamily="34" charset="0"/>
              </a:defRPr>
            </a:lvl3pPr>
            <a:lvl4pPr>
              <a:defRPr sz="1800">
                <a:solidFill>
                  <a:srgbClr val="203260"/>
                </a:solidFill>
                <a:latin typeface="Arial" pitchFamily="34" charset="0"/>
                <a:cs typeface="Arial" pitchFamily="34" charset="0"/>
              </a:defRPr>
            </a:lvl4pPr>
            <a:lvl5pPr>
              <a:defRPr sz="1800">
                <a:solidFill>
                  <a:srgbClr val="203260"/>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txBox="1">
            <a:spLocks/>
          </p:cNvSpPr>
          <p:nvPr userDrawn="1"/>
        </p:nvSpPr>
        <p:spPr>
          <a:xfrm>
            <a:off x="228600" y="274638"/>
            <a:ext cx="8686800" cy="563562"/>
          </a:xfrm>
          <a:prstGeom prst="rect">
            <a:avLst/>
          </a:prstGeom>
        </p:spPr>
        <p:txBody>
          <a:bodyPr vert="horz" lIns="91440" tIns="45720" rIns="91440" bIns="45720" rtlCol="0" anchor="ctr">
            <a:noAutofit/>
          </a:bodyPr>
          <a:lstStyle>
            <a:lvl1pPr algn="r" defTabSz="914400" rtl="0" eaLnBrk="1" latinLnBrk="0" hangingPunct="1">
              <a:spcBef>
                <a:spcPct val="0"/>
              </a:spcBef>
              <a:buNone/>
              <a:defRPr sz="3600" kern="1200" baseline="0">
                <a:solidFill>
                  <a:schemeClr val="bg1"/>
                </a:solidFill>
                <a:latin typeface="Georgia" pitchFamily="18" charset="0"/>
                <a:ea typeface="+mj-ea"/>
                <a:cs typeface="+mj-cs"/>
              </a:defRPr>
            </a:lvl1pPr>
          </a:lstStyle>
          <a:p>
            <a:r>
              <a:rPr lang="en-US" smtClean="0"/>
              <a:t>Click to edit Master text styles</a:t>
            </a:r>
            <a:endParaRPr lang="en-US" dirty="0"/>
          </a:p>
        </p:txBody>
      </p:sp>
    </p:spTree>
    <p:extLst>
      <p:ext uri="{BB962C8B-B14F-4D97-AF65-F5344CB8AC3E}">
        <p14:creationId xmlns:p14="http://schemas.microsoft.com/office/powerpoint/2010/main" val="3190517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66800"/>
            <a:ext cx="4040188" cy="1108075"/>
          </a:xfrm>
        </p:spPr>
        <p:txBody>
          <a:bodyPr anchor="b"/>
          <a:lstStyle>
            <a:lvl1pPr marL="0" indent="0">
              <a:buNone/>
              <a:defRPr sz="2400" b="1">
                <a:solidFill>
                  <a:srgbClr val="203260"/>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4"/>
            <a:ext cx="4040188" cy="4378325"/>
          </a:xfrm>
        </p:spPr>
        <p:txBody>
          <a:bodyPr/>
          <a:lstStyle>
            <a:lvl1pPr>
              <a:defRPr sz="2400">
                <a:solidFill>
                  <a:srgbClr val="203260"/>
                </a:solidFill>
              </a:defRPr>
            </a:lvl1pPr>
            <a:lvl2pPr>
              <a:defRPr sz="2000">
                <a:solidFill>
                  <a:srgbClr val="203260"/>
                </a:solidFill>
              </a:defRPr>
            </a:lvl2pPr>
            <a:lvl3pPr>
              <a:defRPr sz="1800">
                <a:solidFill>
                  <a:srgbClr val="203260"/>
                </a:solidFill>
              </a:defRPr>
            </a:lvl3pPr>
            <a:lvl4pPr>
              <a:defRPr sz="1600">
                <a:solidFill>
                  <a:srgbClr val="203260"/>
                </a:solidFill>
              </a:defRPr>
            </a:lvl4pPr>
            <a:lvl5pPr>
              <a:defRPr sz="1600">
                <a:solidFill>
                  <a:srgbClr val="2032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066800"/>
            <a:ext cx="4041775" cy="1108075"/>
          </a:xfrm>
        </p:spPr>
        <p:txBody>
          <a:bodyPr anchor="b"/>
          <a:lstStyle>
            <a:lvl1pPr marL="0" indent="0">
              <a:buNone/>
              <a:defRPr sz="2400" b="1">
                <a:solidFill>
                  <a:srgbClr val="203260"/>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4"/>
            <a:ext cx="4041775" cy="4378325"/>
          </a:xfrm>
        </p:spPr>
        <p:txBody>
          <a:bodyPr/>
          <a:lstStyle>
            <a:lvl1pPr>
              <a:defRPr sz="2400">
                <a:solidFill>
                  <a:srgbClr val="203260"/>
                </a:solidFill>
              </a:defRPr>
            </a:lvl1pPr>
            <a:lvl2pPr>
              <a:defRPr sz="2000">
                <a:solidFill>
                  <a:srgbClr val="203260"/>
                </a:solidFill>
              </a:defRPr>
            </a:lvl2pPr>
            <a:lvl3pPr>
              <a:defRPr sz="1800">
                <a:solidFill>
                  <a:srgbClr val="203260"/>
                </a:solidFill>
              </a:defRPr>
            </a:lvl3pPr>
            <a:lvl4pPr>
              <a:defRPr sz="1600">
                <a:solidFill>
                  <a:srgbClr val="203260"/>
                </a:solidFill>
              </a:defRPr>
            </a:lvl4pPr>
            <a:lvl5pPr>
              <a:defRPr sz="1600">
                <a:solidFill>
                  <a:srgbClr val="2032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txBox="1">
            <a:spLocks/>
          </p:cNvSpPr>
          <p:nvPr userDrawn="1"/>
        </p:nvSpPr>
        <p:spPr>
          <a:xfrm>
            <a:off x="228600" y="274638"/>
            <a:ext cx="8686800" cy="563562"/>
          </a:xfrm>
          <a:prstGeom prst="rect">
            <a:avLst/>
          </a:prstGeom>
        </p:spPr>
        <p:txBody>
          <a:bodyPr vert="horz" lIns="91440" tIns="45720" rIns="91440" bIns="45720" rtlCol="0" anchor="ctr">
            <a:noAutofit/>
          </a:bodyPr>
          <a:lstStyle>
            <a:lvl1pPr algn="r" defTabSz="914400" rtl="0" eaLnBrk="1" latinLnBrk="0" hangingPunct="1">
              <a:spcBef>
                <a:spcPct val="0"/>
              </a:spcBef>
              <a:buNone/>
              <a:defRPr sz="3600" kern="1200" baseline="0">
                <a:solidFill>
                  <a:schemeClr val="bg1"/>
                </a:solidFill>
                <a:latin typeface="Georgia" pitchFamily="18" charset="0"/>
                <a:ea typeface="+mj-ea"/>
                <a:cs typeface="+mj-cs"/>
              </a:defRPr>
            </a:lvl1pPr>
          </a:lstStyle>
          <a:p>
            <a:r>
              <a:rPr lang="en-US" dirty="0" smtClean="0"/>
              <a:t>Click to edit Master text styles</a:t>
            </a:r>
            <a:endParaRPr lang="en-US" dirty="0"/>
          </a:p>
        </p:txBody>
      </p:sp>
    </p:spTree>
    <p:extLst>
      <p:ext uri="{BB962C8B-B14F-4D97-AF65-F5344CB8AC3E}">
        <p14:creationId xmlns:p14="http://schemas.microsoft.com/office/powerpoint/2010/main" val="3494971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Title 1"/>
          <p:cNvSpPr txBox="1">
            <a:spLocks/>
          </p:cNvSpPr>
          <p:nvPr userDrawn="1"/>
        </p:nvSpPr>
        <p:spPr>
          <a:xfrm>
            <a:off x="228600" y="274638"/>
            <a:ext cx="8686800" cy="563562"/>
          </a:xfrm>
          <a:prstGeom prst="rect">
            <a:avLst/>
          </a:prstGeom>
        </p:spPr>
        <p:txBody>
          <a:bodyPr vert="horz" lIns="91440" tIns="45720" rIns="91440" bIns="45720" rtlCol="0" anchor="ctr">
            <a:noAutofit/>
          </a:bodyPr>
          <a:lstStyle>
            <a:lvl1pPr algn="r" defTabSz="914400" rtl="0" eaLnBrk="1" latinLnBrk="0" hangingPunct="1">
              <a:spcBef>
                <a:spcPct val="0"/>
              </a:spcBef>
              <a:buNone/>
              <a:defRPr sz="3600" kern="1200" baseline="0">
                <a:solidFill>
                  <a:schemeClr val="bg1"/>
                </a:solidFill>
                <a:latin typeface="Georgia" pitchFamily="18" charset="0"/>
                <a:ea typeface="+mj-ea"/>
                <a:cs typeface="+mj-cs"/>
              </a:defRPr>
            </a:lvl1pPr>
          </a:lstStyle>
          <a:p>
            <a:r>
              <a:rPr lang="en-US" dirty="0" smtClean="0"/>
              <a:t>Click to edit Master text styles</a:t>
            </a:r>
            <a:endParaRPr lang="en-US" dirty="0"/>
          </a:p>
        </p:txBody>
      </p:sp>
    </p:spTree>
    <p:extLst>
      <p:ext uri="{BB962C8B-B14F-4D97-AF65-F5344CB8AC3E}">
        <p14:creationId xmlns:p14="http://schemas.microsoft.com/office/powerpoint/2010/main" val="4010727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7/8/2016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7/8/2016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7/8/2016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7/8/2016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7/8/2016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7/8/2016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7/8/2016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7/8/2016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50" r:id="rId12"/>
    <p:sldLayoutId id="2147483652" r:id="rId13"/>
    <p:sldLayoutId id="2147483653" r:id="rId14"/>
    <p:sldLayoutId id="2147483654" r:id="rId15"/>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6.xml"/><Relationship Id="rId7"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2895600"/>
            <a:ext cx="7162800" cy="533400"/>
          </a:xfrm>
        </p:spPr>
        <p:txBody>
          <a:bodyPr>
            <a:normAutofit/>
          </a:bodyPr>
          <a:lstStyle/>
          <a:p>
            <a:r>
              <a:rPr lang="en-US" sz="1800" dirty="0" smtClean="0"/>
              <a:t>Prerequisites</a:t>
            </a:r>
            <a:endParaRPr lang="en-US" sz="1800" dirty="0"/>
          </a:p>
        </p:txBody>
      </p:sp>
      <p:sp>
        <p:nvSpPr>
          <p:cNvPr id="2" name="Title 1"/>
          <p:cNvSpPr>
            <a:spLocks noGrp="1"/>
          </p:cNvSpPr>
          <p:nvPr>
            <p:ph type="ctrTitle"/>
          </p:nvPr>
        </p:nvSpPr>
        <p:spPr/>
        <p:txBody>
          <a:bodyPr/>
          <a:lstStyle/>
          <a:p>
            <a:r>
              <a:rPr lang="en-US" dirty="0" smtClean="0"/>
              <a:t>WELCOME</a:t>
            </a:r>
            <a:endParaRPr lang="en-US" dirty="0"/>
          </a:p>
        </p:txBody>
      </p:sp>
      <p:pic>
        <p:nvPicPr>
          <p:cNvPr id="5" name="Picture 2"/>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066800" y="4191000"/>
            <a:ext cx="7134225" cy="10572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62482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Rectangle 2"/>
          <p:cNvSpPr/>
          <p:nvPr/>
        </p:nvSpPr>
        <p:spPr>
          <a:xfrm>
            <a:off x="609600" y="1676400"/>
            <a:ext cx="7848600" cy="30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C00000"/>
                </a:solidFill>
              </a:rPr>
              <a:t>Please create an “Context Specific” Prerequisite.</a:t>
            </a:r>
            <a:endParaRPr lang="en-US" sz="3200" dirty="0">
              <a:solidFill>
                <a:srgbClr val="C00000"/>
              </a:solidFill>
            </a:endParaRPr>
          </a:p>
        </p:txBody>
      </p:sp>
    </p:spTree>
    <p:extLst>
      <p:ext uri="{BB962C8B-B14F-4D97-AF65-F5344CB8AC3E}">
        <p14:creationId xmlns:p14="http://schemas.microsoft.com/office/powerpoint/2010/main" val="4258981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smtClean="0"/>
              <a:t>Some tips and reminders:</a:t>
            </a:r>
            <a:endParaRPr lang="en-US" dirty="0"/>
          </a:p>
          <a:p>
            <a:r>
              <a:rPr lang="en-US" sz="2800" dirty="0" smtClean="0"/>
              <a:t>There are 2 types of prerequisites; Account Specific and Context Specific.</a:t>
            </a:r>
          </a:p>
          <a:p>
            <a:r>
              <a:rPr lang="en-US" sz="2800" dirty="0" smtClean="0"/>
              <a:t>You may give an opportunity multiple prerequisite requirements inside of an Account Specific Prerequisite.</a:t>
            </a:r>
          </a:p>
          <a:p>
            <a:r>
              <a:rPr lang="en-US" sz="2800" dirty="0" smtClean="0"/>
              <a:t>Only use Account Specific Prerequisites inside of your Opportunity that you are NOT going to share with another account.</a:t>
            </a:r>
          </a:p>
          <a:p>
            <a:r>
              <a:rPr lang="en-US" sz="2800" dirty="0" smtClean="0"/>
              <a:t>Use a Context Specific prerequisite if the requirement being applied is commonly used across your agency. It will save you time and effort.</a:t>
            </a:r>
          </a:p>
          <a:p>
            <a:r>
              <a:rPr lang="en-US" sz="2800" dirty="0" smtClean="0"/>
              <a:t>Remember that prerequisites mirror the status of the volunteer inside of their volunteer profile.</a:t>
            </a:r>
          </a:p>
        </p:txBody>
      </p:sp>
    </p:spTree>
    <p:custDataLst>
      <p:tags r:id="rId1"/>
    </p:custDataLst>
    <p:extLst>
      <p:ext uri="{BB962C8B-B14F-4D97-AF65-F5344CB8AC3E}">
        <p14:creationId xmlns:p14="http://schemas.microsoft.com/office/powerpoint/2010/main" val="321745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PPTShape_0"/>
          <p:cNvSpPr txBox="1">
            <a:spLocks/>
          </p:cNvSpPr>
          <p:nvPr/>
        </p:nvSpPr>
        <p:spPr>
          <a:xfrm>
            <a:off x="711200" y="1562100"/>
            <a:ext cx="7772400" cy="1295400"/>
          </a:xfrm>
          <a:prstGeom prst="rect">
            <a:avLst/>
          </a:prstGeom>
        </p:spPr>
        <p:txBody>
          <a:bodyPr>
            <a:noAutofit/>
          </a:bodyPr>
          <a:lstStyle>
            <a:lvl1pPr algn="r" defTabSz="914400" rtl="0" eaLnBrk="1" latinLnBrk="0" hangingPunct="1">
              <a:spcBef>
                <a:spcPct val="0"/>
              </a:spcBef>
              <a:buNone/>
              <a:defRPr sz="2400" kern="1200" baseline="0">
                <a:solidFill>
                  <a:srgbClr val="808284"/>
                </a:solidFill>
                <a:latin typeface="Georgia" pitchFamily="18" charset="0"/>
                <a:ea typeface="+mj-ea"/>
                <a:cs typeface="+mj-cs"/>
              </a:defRPr>
            </a:lvl1pPr>
          </a:lstStyle>
          <a:p>
            <a:pPr algn="ctr"/>
            <a:r>
              <a:rPr lang="en-US" sz="4400" dirty="0" smtClean="0">
                <a:solidFill>
                  <a:srgbClr val="203260"/>
                </a:solidFill>
                <a:latin typeface="+mj-lt"/>
              </a:rPr>
              <a:t>CONGRATULATIONS!</a:t>
            </a:r>
          </a:p>
          <a:p>
            <a:pPr algn="ctr"/>
            <a:r>
              <a:rPr lang="en-US" sz="4400" dirty="0" smtClean="0">
                <a:solidFill>
                  <a:srgbClr val="203260"/>
                </a:solidFill>
                <a:latin typeface="+mj-lt"/>
              </a:rPr>
              <a:t>THE END</a:t>
            </a:r>
            <a:endParaRPr lang="en-US" sz="4400" dirty="0">
              <a:solidFill>
                <a:srgbClr val="203260"/>
              </a:solidFill>
              <a:latin typeface="+mj-lt"/>
            </a:endParaRPr>
          </a:p>
        </p:txBody>
      </p:sp>
    </p:spTree>
    <p:custDataLst>
      <p:tags r:id="rId1"/>
    </p:custDataLst>
    <p:extLst>
      <p:ext uri="{BB962C8B-B14F-4D97-AF65-F5344CB8AC3E}">
        <p14:creationId xmlns:p14="http://schemas.microsoft.com/office/powerpoint/2010/main" val="2144102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Learning Objectives</a:t>
            </a:r>
            <a:endParaRPr lang="en-US" dirty="0"/>
          </a:p>
        </p:txBody>
      </p:sp>
      <p:sp>
        <p:nvSpPr>
          <p:cNvPr id="3" name="Content Placeholder 2"/>
          <p:cNvSpPr>
            <a:spLocks noGrp="1"/>
          </p:cNvSpPr>
          <p:nvPr>
            <p:ph sz="quarter" idx="1"/>
          </p:nvPr>
        </p:nvSpPr>
        <p:spPr/>
        <p:txBody>
          <a:bodyPr>
            <a:normAutofit/>
          </a:bodyPr>
          <a:lstStyle/>
          <a:p>
            <a:r>
              <a:rPr lang="en-US" dirty="0" smtClean="0"/>
              <a:t>The difference between a “context specific” prerequisite and an “account specific” prerequisite.</a:t>
            </a:r>
          </a:p>
          <a:p>
            <a:r>
              <a:rPr lang="en-US" dirty="0" smtClean="0"/>
              <a:t>How to assign or create a prerequisite to your opportunity inside of the Opportunity Tab.</a:t>
            </a:r>
          </a:p>
          <a:p>
            <a:r>
              <a:rPr lang="en-US" dirty="0" smtClean="0"/>
              <a:t>How statuses inside the Volunteer Tab interact with the prerequisites inside of the Opportunity Tab.</a:t>
            </a:r>
          </a:p>
          <a:p>
            <a:r>
              <a:rPr lang="en-US" dirty="0" smtClean="0"/>
              <a:t>Practice! </a:t>
            </a:r>
          </a:p>
        </p:txBody>
      </p:sp>
    </p:spTree>
    <p:custDataLst>
      <p:tags r:id="rId1"/>
    </p:custDataLst>
    <p:extLst>
      <p:ext uri="{BB962C8B-B14F-4D97-AF65-F5344CB8AC3E}">
        <p14:creationId xmlns:p14="http://schemas.microsoft.com/office/powerpoint/2010/main" val="325955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endParaRPr lang="en-US" dirty="0" smtClean="0"/>
          </a:p>
          <a:p>
            <a:r>
              <a:rPr lang="en-US" b="1" i="1" dirty="0" smtClean="0"/>
              <a:t>Context Specific</a:t>
            </a:r>
            <a:r>
              <a:rPr lang="en-US" dirty="0" smtClean="0"/>
              <a:t> – Context Specific prerequisites is a prerequisite that can be used across multiple opportunities and multiple accounts within the County or a specific agency. These are created at the administrative level and can be shared through the “Pre-defined Prerequisite” list inside of the Opportunity Tab.</a:t>
            </a:r>
          </a:p>
          <a:p>
            <a:r>
              <a:rPr lang="en-US" b="1" i="1" dirty="0" smtClean="0"/>
              <a:t>Account Specific </a:t>
            </a:r>
            <a:r>
              <a:rPr lang="en-US" dirty="0" smtClean="0"/>
              <a:t>– Account Specific prerequisites is a prerequisite that is created inside of a single account (one person’s sign in) and is only associated with the account it was created in.</a:t>
            </a:r>
            <a:endParaRPr lang="en-US" dirty="0"/>
          </a:p>
        </p:txBody>
      </p:sp>
    </p:spTree>
    <p:extLst>
      <p:ext uri="{BB962C8B-B14F-4D97-AF65-F5344CB8AC3E}">
        <p14:creationId xmlns:p14="http://schemas.microsoft.com/office/powerpoint/2010/main" val="172116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sz="quarter" idx="1"/>
          </p:nvPr>
        </p:nvPicPr>
        <p:blipFill>
          <a:blip r:embed="rId3"/>
          <a:stretch>
            <a:fillRect/>
          </a:stretch>
        </p:blipFill>
        <p:spPr>
          <a:xfrm>
            <a:off x="301752" y="1752600"/>
            <a:ext cx="7448550" cy="3657600"/>
          </a:xfrm>
          <a:prstGeom prst="rect">
            <a:avLst/>
          </a:prstGeom>
        </p:spPr>
      </p:pic>
      <p:sp>
        <p:nvSpPr>
          <p:cNvPr id="2" name="Title 1"/>
          <p:cNvSpPr>
            <a:spLocks noGrp="1"/>
          </p:cNvSpPr>
          <p:nvPr>
            <p:ph type="title"/>
          </p:nvPr>
        </p:nvSpPr>
        <p:spPr/>
        <p:txBody>
          <a:bodyPr/>
          <a:lstStyle/>
          <a:p>
            <a:r>
              <a:rPr lang="en-US" dirty="0" smtClean="0"/>
              <a:t>Status vs. Prerequisite</a:t>
            </a:r>
            <a:endParaRPr lang="en-US" dirty="0"/>
          </a:p>
        </p:txBody>
      </p:sp>
      <p:sp>
        <p:nvSpPr>
          <p:cNvPr id="4" name="Oval 3"/>
          <p:cNvSpPr/>
          <p:nvPr/>
        </p:nvSpPr>
        <p:spPr>
          <a:xfrm>
            <a:off x="6019800" y="3037352"/>
            <a:ext cx="1408113" cy="838200"/>
          </a:xfrm>
          <a:prstGeom prst="ellipse">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295400" y="2214392"/>
            <a:ext cx="1408113" cy="838200"/>
          </a:xfrm>
          <a:prstGeom prst="ellipse">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4"/>
          <a:stretch>
            <a:fillRect/>
          </a:stretch>
        </p:blipFill>
        <p:spPr>
          <a:xfrm>
            <a:off x="1717549" y="1676400"/>
            <a:ext cx="5710364" cy="4245334"/>
          </a:xfrm>
          <a:prstGeom prst="rect">
            <a:avLst/>
          </a:prstGeom>
        </p:spPr>
      </p:pic>
      <p:sp>
        <p:nvSpPr>
          <p:cNvPr id="8" name="Oval 7"/>
          <p:cNvSpPr/>
          <p:nvPr/>
        </p:nvSpPr>
        <p:spPr>
          <a:xfrm>
            <a:off x="4267200" y="1981200"/>
            <a:ext cx="1408113" cy="838200"/>
          </a:xfrm>
          <a:prstGeom prst="ellipse">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295400" y="4053201"/>
            <a:ext cx="7011987" cy="2062843"/>
          </a:xfrm>
          <a:prstGeom prst="ellipse">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773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10"/>
                                        </p:tgtEl>
                                      </p:cBhvr>
                                    </p:animEffect>
                                    <p:set>
                                      <p:cBhvr>
                                        <p:cTn id="23" dur="1" fill="hold">
                                          <p:stCondLst>
                                            <p:cond delay="499"/>
                                          </p:stCondLst>
                                        </p:cTn>
                                        <p:tgtEl>
                                          <p:spTgt spid="10"/>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7"/>
                                        </p:tgtEl>
                                      </p:cBhvr>
                                    </p:animEffect>
                                    <p:set>
                                      <p:cBhvr>
                                        <p:cTn id="26" dur="1" fill="hold">
                                          <p:stCondLst>
                                            <p:cond delay="499"/>
                                          </p:stCondLst>
                                        </p:cTn>
                                        <p:tgtEl>
                                          <p:spTgt spid="7"/>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4"/>
                                        </p:tgtEl>
                                      </p:cBhvr>
                                    </p:animEffect>
                                    <p:set>
                                      <p:cBhvr>
                                        <p:cTn id="29" dur="1" fill="hold">
                                          <p:stCondLst>
                                            <p:cond delay="499"/>
                                          </p:stCondLst>
                                        </p:cTn>
                                        <p:tgtEl>
                                          <p:spTgt spid="4"/>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7" grpId="0" animBg="1"/>
      <p:bldP spid="7" grpId="1"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4"/>
          <a:stretch>
            <a:fillRect/>
          </a:stretch>
        </p:blipFill>
        <p:spPr>
          <a:xfrm>
            <a:off x="301752" y="1454984"/>
            <a:ext cx="8353425" cy="1562100"/>
          </a:xfrm>
          <a:prstGeom prst="rect">
            <a:avLst/>
          </a:prstGeom>
        </p:spPr>
      </p:pic>
      <p:sp>
        <p:nvSpPr>
          <p:cNvPr id="2" name="Title 1"/>
          <p:cNvSpPr>
            <a:spLocks noGrp="1"/>
          </p:cNvSpPr>
          <p:nvPr>
            <p:ph type="title"/>
          </p:nvPr>
        </p:nvSpPr>
        <p:spPr/>
        <p:txBody>
          <a:bodyPr/>
          <a:lstStyle/>
          <a:p>
            <a:r>
              <a:rPr lang="en-US" dirty="0" smtClean="0"/>
              <a:t>How to Create Account Specific Prerequisites </a:t>
            </a:r>
            <a:endParaRPr lang="en-US" dirty="0"/>
          </a:p>
        </p:txBody>
      </p:sp>
      <p:sp>
        <p:nvSpPr>
          <p:cNvPr id="13" name="Oval 12"/>
          <p:cNvSpPr/>
          <p:nvPr/>
        </p:nvSpPr>
        <p:spPr>
          <a:xfrm>
            <a:off x="4559120" y="2378453"/>
            <a:ext cx="1017268" cy="480204"/>
          </a:xfrm>
          <a:prstGeom prst="ellipse">
            <a:avLst/>
          </a:prstGeom>
          <a:noFill/>
          <a:ln w="38100">
            <a:solidFill>
              <a:srgbClr val="92D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5"/>
          <a:stretch>
            <a:fillRect/>
          </a:stretch>
        </p:blipFill>
        <p:spPr>
          <a:xfrm>
            <a:off x="409820" y="2038350"/>
            <a:ext cx="8105775" cy="4000500"/>
          </a:xfrm>
          <a:prstGeom prst="rect">
            <a:avLst/>
          </a:prstGeom>
        </p:spPr>
      </p:pic>
      <p:sp>
        <p:nvSpPr>
          <p:cNvPr id="16" name="Oval 15"/>
          <p:cNvSpPr/>
          <p:nvPr/>
        </p:nvSpPr>
        <p:spPr>
          <a:xfrm>
            <a:off x="6248400" y="3822827"/>
            <a:ext cx="529912" cy="477100"/>
          </a:xfrm>
          <a:prstGeom prst="ellipse">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utoShape 55"/>
          <p:cNvSpPr>
            <a:spLocks noChangeArrowheads="1"/>
          </p:cNvSpPr>
          <p:nvPr/>
        </p:nvSpPr>
        <p:spPr bwMode="auto">
          <a:xfrm rot="3792253">
            <a:off x="2135667" y="4664029"/>
            <a:ext cx="446088" cy="962025"/>
          </a:xfrm>
          <a:prstGeom prst="downArrow">
            <a:avLst>
              <a:gd name="adj1" fmla="val 50000"/>
              <a:gd name="adj2" fmla="val 53915"/>
            </a:avLst>
          </a:prstGeom>
          <a:solidFill>
            <a:srgbClr val="FF0000">
              <a:alpha val="85000"/>
            </a:srgbClr>
          </a:solidFill>
          <a:ln>
            <a:noFill/>
          </a:ln>
        </p:spPr>
        <p:txBody>
          <a:bodyPr vert="eaVert" wrap="none" anchor="ctr"/>
          <a:lstStyle/>
          <a:p>
            <a:endParaRPr lang="en-US"/>
          </a:p>
        </p:txBody>
      </p:sp>
      <p:pic>
        <p:nvPicPr>
          <p:cNvPr id="6" name="Picture 5"/>
          <p:cNvPicPr>
            <a:picLocks noChangeAspect="1"/>
          </p:cNvPicPr>
          <p:nvPr/>
        </p:nvPicPr>
        <p:blipFill>
          <a:blip r:embed="rId6"/>
          <a:stretch>
            <a:fillRect/>
          </a:stretch>
        </p:blipFill>
        <p:spPr>
          <a:xfrm>
            <a:off x="311277" y="1574824"/>
            <a:ext cx="8353425" cy="4612632"/>
          </a:xfrm>
          <a:prstGeom prst="rect">
            <a:avLst/>
          </a:prstGeom>
        </p:spPr>
      </p:pic>
      <p:sp>
        <p:nvSpPr>
          <p:cNvPr id="5" name="Rectangle 4"/>
          <p:cNvSpPr/>
          <p:nvPr/>
        </p:nvSpPr>
        <p:spPr>
          <a:xfrm>
            <a:off x="739657" y="3435365"/>
            <a:ext cx="2431423" cy="2819400"/>
          </a:xfrm>
          <a:prstGeom prst="rect">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utoShape 55"/>
          <p:cNvSpPr>
            <a:spLocks noChangeArrowheads="1"/>
          </p:cNvSpPr>
          <p:nvPr/>
        </p:nvSpPr>
        <p:spPr bwMode="auto">
          <a:xfrm rot="3792253">
            <a:off x="2418124" y="5226043"/>
            <a:ext cx="446088" cy="962025"/>
          </a:xfrm>
          <a:prstGeom prst="downArrow">
            <a:avLst>
              <a:gd name="adj1" fmla="val 50000"/>
              <a:gd name="adj2" fmla="val 53915"/>
            </a:avLst>
          </a:prstGeom>
          <a:solidFill>
            <a:srgbClr val="FF0000">
              <a:alpha val="85000"/>
            </a:srgbClr>
          </a:solidFill>
          <a:ln>
            <a:noFill/>
          </a:ln>
        </p:spPr>
        <p:txBody>
          <a:bodyPr vert="eaVert" wrap="none" anchor="ctr"/>
          <a:lstStyle/>
          <a:p>
            <a:endParaRPr lang="en-US"/>
          </a:p>
        </p:txBody>
      </p:sp>
    </p:spTree>
    <p:custDataLst>
      <p:tags r:id="rId1"/>
    </p:custDataLst>
    <p:extLst>
      <p:ext uri="{BB962C8B-B14F-4D97-AF65-F5344CB8AC3E}">
        <p14:creationId xmlns:p14="http://schemas.microsoft.com/office/powerpoint/2010/main" val="407190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anim calcmode="lin" valueType="num">
                                      <p:cBhvr>
                                        <p:cTn id="35" dur="1000" fill="hold"/>
                                        <p:tgtEl>
                                          <p:spTgt spid="22"/>
                                        </p:tgtEl>
                                        <p:attrNameLst>
                                          <p:attrName>ppt_x</p:attrName>
                                        </p:attrNameLst>
                                      </p:cBhvr>
                                      <p:tavLst>
                                        <p:tav tm="0">
                                          <p:val>
                                            <p:strVal val="#ppt_x"/>
                                          </p:val>
                                        </p:tav>
                                        <p:tav tm="100000">
                                          <p:val>
                                            <p:strVal val="#ppt_x"/>
                                          </p:val>
                                        </p:tav>
                                      </p:tavLst>
                                    </p:anim>
                                    <p:anim calcmode="lin" valueType="num">
                                      <p:cBhvr>
                                        <p:cTn id="3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8" grpId="0" animBg="1"/>
      <p:bldP spid="5"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 Specific Continued</a:t>
            </a:r>
            <a:endParaRPr lang="en-US" dirty="0"/>
          </a:p>
        </p:txBody>
      </p:sp>
      <p:pic>
        <p:nvPicPr>
          <p:cNvPr id="17" name="Picture 16"/>
          <p:cNvPicPr>
            <a:picLocks noChangeAspect="1"/>
          </p:cNvPicPr>
          <p:nvPr/>
        </p:nvPicPr>
        <p:blipFill>
          <a:blip r:embed="rId4"/>
          <a:stretch>
            <a:fillRect/>
          </a:stretch>
        </p:blipFill>
        <p:spPr>
          <a:xfrm>
            <a:off x="838200" y="1905000"/>
            <a:ext cx="2865368" cy="1089754"/>
          </a:xfrm>
          <a:prstGeom prst="rect">
            <a:avLst/>
          </a:prstGeom>
        </p:spPr>
      </p:pic>
      <p:pic>
        <p:nvPicPr>
          <p:cNvPr id="20" name="Picture 19"/>
          <p:cNvPicPr>
            <a:picLocks noChangeAspect="1"/>
          </p:cNvPicPr>
          <p:nvPr/>
        </p:nvPicPr>
        <p:blipFill>
          <a:blip r:embed="rId5"/>
          <a:stretch>
            <a:fillRect/>
          </a:stretch>
        </p:blipFill>
        <p:spPr>
          <a:xfrm>
            <a:off x="3505200" y="2324136"/>
            <a:ext cx="2385267" cy="670618"/>
          </a:xfrm>
          <a:prstGeom prst="rect">
            <a:avLst/>
          </a:prstGeom>
        </p:spPr>
      </p:pic>
      <p:pic>
        <p:nvPicPr>
          <p:cNvPr id="21" name="Picture 20"/>
          <p:cNvPicPr>
            <a:picLocks noChangeAspect="1"/>
          </p:cNvPicPr>
          <p:nvPr/>
        </p:nvPicPr>
        <p:blipFill>
          <a:blip r:embed="rId6"/>
          <a:stretch>
            <a:fillRect/>
          </a:stretch>
        </p:blipFill>
        <p:spPr>
          <a:xfrm>
            <a:off x="628400" y="1905000"/>
            <a:ext cx="5753599" cy="1333616"/>
          </a:xfrm>
          <a:prstGeom prst="rect">
            <a:avLst/>
          </a:prstGeom>
        </p:spPr>
      </p:pic>
      <p:pic>
        <p:nvPicPr>
          <p:cNvPr id="22" name="Picture 21"/>
          <p:cNvPicPr>
            <a:picLocks noChangeAspect="1"/>
          </p:cNvPicPr>
          <p:nvPr/>
        </p:nvPicPr>
        <p:blipFill>
          <a:blip r:embed="rId7"/>
          <a:stretch>
            <a:fillRect/>
          </a:stretch>
        </p:blipFill>
        <p:spPr>
          <a:xfrm>
            <a:off x="2621434" y="2438447"/>
            <a:ext cx="1082134" cy="922100"/>
          </a:xfrm>
          <a:prstGeom prst="rect">
            <a:avLst/>
          </a:prstGeom>
        </p:spPr>
      </p:pic>
      <p:pic>
        <p:nvPicPr>
          <p:cNvPr id="23" name="Picture 22"/>
          <p:cNvPicPr>
            <a:picLocks noChangeAspect="1"/>
          </p:cNvPicPr>
          <p:nvPr/>
        </p:nvPicPr>
        <p:blipFill>
          <a:blip r:embed="rId8"/>
          <a:stretch>
            <a:fillRect/>
          </a:stretch>
        </p:blipFill>
        <p:spPr>
          <a:xfrm>
            <a:off x="3672855" y="2467962"/>
            <a:ext cx="2217612" cy="792549"/>
          </a:xfrm>
          <a:prstGeom prst="rect">
            <a:avLst/>
          </a:prstGeom>
        </p:spPr>
      </p:pic>
      <p:pic>
        <p:nvPicPr>
          <p:cNvPr id="24" name="Picture 23"/>
          <p:cNvPicPr>
            <a:picLocks noChangeAspect="1"/>
          </p:cNvPicPr>
          <p:nvPr/>
        </p:nvPicPr>
        <p:blipFill>
          <a:blip r:embed="rId9"/>
          <a:stretch>
            <a:fillRect/>
          </a:stretch>
        </p:blipFill>
        <p:spPr>
          <a:xfrm>
            <a:off x="560045" y="1836414"/>
            <a:ext cx="6287045" cy="2804403"/>
          </a:xfrm>
          <a:prstGeom prst="rect">
            <a:avLst/>
          </a:prstGeom>
        </p:spPr>
      </p:pic>
      <p:pic>
        <p:nvPicPr>
          <p:cNvPr id="25" name="Picture 24"/>
          <p:cNvPicPr>
            <a:picLocks noChangeAspect="1"/>
          </p:cNvPicPr>
          <p:nvPr/>
        </p:nvPicPr>
        <p:blipFill>
          <a:blip r:embed="rId10"/>
          <a:stretch>
            <a:fillRect/>
          </a:stretch>
        </p:blipFill>
        <p:spPr>
          <a:xfrm>
            <a:off x="473202" y="1447800"/>
            <a:ext cx="8191500" cy="4953000"/>
          </a:xfrm>
          <a:prstGeom prst="rect">
            <a:avLst/>
          </a:prstGeom>
        </p:spPr>
      </p:pic>
    </p:spTree>
    <p:custDataLst>
      <p:tags r:id="rId1"/>
    </p:custDataLst>
    <p:extLst>
      <p:ext uri="{BB962C8B-B14F-4D97-AF65-F5344CB8AC3E}">
        <p14:creationId xmlns:p14="http://schemas.microsoft.com/office/powerpoint/2010/main" val="2405272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a:t>
            </a:r>
            <a:endParaRPr lang="en-US" dirty="0"/>
          </a:p>
        </p:txBody>
      </p:sp>
      <p:pic>
        <p:nvPicPr>
          <p:cNvPr id="5" name="Content Placeholder 4"/>
          <p:cNvPicPr>
            <a:picLocks noGrp="1" noChangeAspect="1"/>
          </p:cNvPicPr>
          <p:nvPr>
            <p:ph sz="quarter" idx="1"/>
          </p:nvPr>
        </p:nvPicPr>
        <p:blipFill>
          <a:blip r:embed="rId2"/>
          <a:stretch>
            <a:fillRect/>
          </a:stretch>
        </p:blipFill>
        <p:spPr>
          <a:xfrm>
            <a:off x="2168652" y="2362200"/>
            <a:ext cx="4800600" cy="2578100"/>
          </a:xfrm>
          <a:prstGeom prst="rect">
            <a:avLst/>
          </a:prstGeom>
        </p:spPr>
      </p:pic>
    </p:spTree>
    <p:extLst>
      <p:ext uri="{BB962C8B-B14F-4D97-AF65-F5344CB8AC3E}">
        <p14:creationId xmlns:p14="http://schemas.microsoft.com/office/powerpoint/2010/main" val="2547100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Rectangle 2"/>
          <p:cNvSpPr/>
          <p:nvPr/>
        </p:nvSpPr>
        <p:spPr>
          <a:xfrm>
            <a:off x="609600" y="1676400"/>
            <a:ext cx="7848600" cy="30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C00000"/>
                </a:solidFill>
              </a:rPr>
              <a:t>Please create an “Account Specific” Prerequisite using 2 or more combinations.</a:t>
            </a:r>
            <a:endParaRPr lang="en-US" sz="3200" dirty="0">
              <a:solidFill>
                <a:srgbClr val="C00000"/>
              </a:solidFill>
            </a:endParaRPr>
          </a:p>
        </p:txBody>
      </p:sp>
    </p:spTree>
    <p:extLst>
      <p:ext uri="{BB962C8B-B14F-4D97-AF65-F5344CB8AC3E}">
        <p14:creationId xmlns:p14="http://schemas.microsoft.com/office/powerpoint/2010/main" val="2151277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Specific Prerequisite</a:t>
            </a:r>
            <a:endParaRPr lang="en-US" dirty="0"/>
          </a:p>
        </p:txBody>
      </p:sp>
      <p:pic>
        <p:nvPicPr>
          <p:cNvPr id="5" name="Content Placeholder 4"/>
          <p:cNvPicPr>
            <a:picLocks noGrp="1" noChangeAspect="1"/>
          </p:cNvPicPr>
          <p:nvPr>
            <p:ph sz="quarter" idx="1"/>
          </p:nvPr>
        </p:nvPicPr>
        <p:blipFill>
          <a:blip r:embed="rId3"/>
          <a:stretch>
            <a:fillRect/>
          </a:stretch>
        </p:blipFill>
        <p:spPr>
          <a:xfrm>
            <a:off x="644652" y="1712753"/>
            <a:ext cx="7848600" cy="4138691"/>
          </a:xfrm>
          <a:prstGeom prst="rect">
            <a:avLst/>
          </a:prstGeom>
        </p:spPr>
      </p:pic>
      <p:sp>
        <p:nvSpPr>
          <p:cNvPr id="6" name="Oval 5"/>
          <p:cNvSpPr/>
          <p:nvPr/>
        </p:nvSpPr>
        <p:spPr>
          <a:xfrm>
            <a:off x="2362200" y="2591477"/>
            <a:ext cx="762000" cy="618445"/>
          </a:xfrm>
          <a:prstGeom prst="ellipse">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568952" y="3169444"/>
            <a:ext cx="2255319" cy="823912"/>
          </a:xfrm>
          <a:prstGeom prst="ellipse">
            <a:avLst/>
          </a:prstGeom>
          <a:noFill/>
          <a:ln w="381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176071" y="3225441"/>
            <a:ext cx="1447800" cy="838200"/>
          </a:xfrm>
          <a:prstGeom prst="ellipse">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890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ESENTATION_ID" val="2180"/>
  <p:tag name="PRESENTER_PREVIEW_MODE_REFRESH" val="0"/>
  <p:tag name="ENGAGE_INTERACTION_GUID_1" val="74ffb1d4-9581-4a1a-9c75-e35c120739aa"/>
  <p:tag name="ENGAGE_INTERACTION_GUID_2" val="e6e1476f-9809-4077-932e-9306ffcfbfc4"/>
  <p:tag name="ART_ENCODE_TYPE" val="0"/>
  <p:tag name="ART_ENCODE_INDEX" val="1"/>
  <p:tag name="ARTICULATE_PROJECT_CHECK" val="0"/>
  <p:tag name="ENGAGE_TAB_COUNT" val="2"/>
  <p:tag name="ENGAGE_INTERACTION_FILENAME_1" val="G:\Mike\Samaritan\Manuals\OTT\USO\Modules\Templates\HELP.intr"/>
  <p:tag name="ENGAGE_INTERACTION_PAUSE_1" val="1"/>
  <p:tag name="ENGAGE_INTERACTION_ID_1" val="ae71f"/>
  <p:tag name="ENGAGE_INTERACTION_TABNAME_1" val="HELP"/>
  <p:tag name="AQP_PASS_ACTION_1" val="0"/>
  <p:tag name="AQP_FAIL_ACTION_1" val="0"/>
  <p:tag name="AQP_PASS_SCORE_1" val="0"/>
  <p:tag name="AQP_TRAP_1" val="0"/>
  <p:tag name="AQP_ATTEMPTS_1" val="0"/>
  <p:tag name="ENGAGE_INTERACTION_FILENAME_2" val="G:\Mike\Samaritan\Manuals\OTT\USO\Modules\Templates\Resources.intr"/>
  <p:tag name="ENGAGE_INTERACTION_PAUSE_2" val="1"/>
  <p:tag name="ENGAGE_INTERACTION_ID_2" val="ae1b1"/>
  <p:tag name="ENGAGE_INTERACTION_TABNAME_2" val="RESOURCES"/>
  <p:tag name="AQP_PASS_ACTION_2" val="0"/>
  <p:tag name="AQP_FAIL_ACTION_2" val="0"/>
  <p:tag name="AQP_PASS_SCORE_2" val="0"/>
  <p:tag name="AQP_TRAP_2" val="0"/>
  <p:tag name="AQP_ATTEMPTS_2" val="0"/>
  <p:tag name="PRESENTER_PREVIEW_END" val="20"/>
  <p:tag name="ENGAGE_LAST_MODIFY_DATE_1" val="40717.6317939815"/>
  <p:tag name="ENGAGE_INTERACTION_TITLE_1" val="Help"/>
  <p:tag name="ENGAGE_LAST_MODIFY_DATE_2" val="40645.5872337963"/>
  <p:tag name="ENGAGE_INTERACTION_TITLE_2" val="Resources"/>
  <p:tag name="PUBLISH_TITLE" val="Named Grids"/>
  <p:tag name="ARTICULATE_PUBLISH_PATH" val="C:\Users\Mike\Desktop\USO\Modules\Output\07"/>
  <p:tag name="ARTICULATE_LOGO" val="logo.gif"/>
  <p:tag name="ARTICULATE_PRESENTER" val="(None selected)"/>
  <p:tag name="ARTICULATE_PRESENTER_GUID" val="9869030842"/>
  <p:tag name="ARTICULATE_LMS" val="0"/>
  <p:tag name="ARTICULATE_TEMPLATE" val="USO"/>
  <p:tag name="ARTICULATE_TEMPLATE_GUID" val="271e1ff9-226f-47e2-9580-7d09ac8f5b92"/>
  <p:tag name="LMS_PUBLISH" val="No"/>
  <p:tag name="PRESENTER_PREVIEW_MODE" val="0"/>
  <p:tag name="PRESENTER_PREVIEW_START" val="1"/>
  <p:tag name="PLAYERLOGOHEIGHT" val="99"/>
  <p:tag name="PLAYERLOGOWIDTH" val="132"/>
  <p:tag name="LAUNCHINNEWWINDOW" val="0"/>
  <p:tag name="LASTPUBLISHED" val="C:\Users\Mike\Desktop\USO\Modules\Output\07\Named Grids\player.html"/>
  <p:tag name="PRESENTATION_PLAYLIST_COUNT" val="0"/>
  <p:tag name="PRESENTATION_PRESENTER_SLIDE_LEVEL" val="0"/>
  <p:tag name="ARTICULATE_PRESENTER_VERSION" val="6"/>
  <p:tag name="ARTICULATE_AUDIO_TEMP" val="C:\Users\SAM-TODD\AppData\Local\Temp\articulate\presenter\ae\audio\2013090214303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BULLET_1" val="8226"/>
  <p:tag name="BULLET_2" val="8226"/>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4bddf5d7-ab37-49a5-94d0-c051f3754dd8"/>
  <p:tag name="AUDIO_IMPORT" val="C:\Users\Mike\Desktop\USO\Modules\07 Named Grids\audio\07-23.mp3"/>
  <p:tag name="AUDIO_ID" val="261"/>
  <p:tag name="ELAPSEDTIME" val="25.705"/>
  <p:tag name="ARTICULATE_SLIDE_NAV" val="23"/>
  <p:tag name="TIMELINE" val="0.25/0.50/0.75"/>
  <p:tag name="ARTICULATE_SLIDE_PAUSE" val="1"/>
  <p:tag name="ARTICULATE_NAV_LEVEL" val="1"/>
  <p:tag name="ARTICULATE_PLAYLIST_ID" val="-1"/>
  <p:tag name="ARTICULATE_LOCK_SLIDE" val="0"/>
</p:tagLst>
</file>

<file path=ppt/tags/tag12.xml><?xml version="1.0" encoding="utf-8"?>
<p:tagLst xmlns:a="http://schemas.openxmlformats.org/drawingml/2006/main" xmlns:r="http://schemas.openxmlformats.org/officeDocument/2006/relationships" xmlns:p="http://schemas.openxmlformats.org/presentationml/2006/main">
  <p:tag name="BULLET_2" val="8226"/>
  <p:tag name="BULLET_3" val="8226"/>
  <p:tag name="BULLET_1" val="8226"/>
  <p:tag name="MARGIN_1" val="0"/>
  <p:tag name="MARGIN_2" val="36"/>
  <p:tag name="MARGIN_3" val="72"/>
  <p:tag name="MARGIN_4" val="108"/>
  <p:tag name="MARGIN_5" val="144"/>
  <p:tag name="FONT_SIZE" val="12"/>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c85f09ea-bfed-42af-9c5d-cee98095a4bc"/>
  <p:tag name="AUDIO_IMPORT" val="C:\Users\Mike\Desktop\USO\Modules\07 Named Grids\audio\07-25.mp3"/>
  <p:tag name="AUDIO_ID" val="264"/>
  <p:tag name="ELAPSEDTIME" val="15.648"/>
  <p:tag name="ARTICULATE_SLIDE_NAV" val="25"/>
  <p:tag name="TIMELINE" val="0.50"/>
  <p:tag name="ARTICULATE_SLIDE_PAUSE" val="1"/>
  <p:tag name="ARTICULATE_NAV_LEVEL" val="1"/>
  <p:tag name="ARTICULATE_PLAYLIST_ID" val="-1"/>
  <p:tag name="ARTICULATE_LOCK_SLIDE" val="0"/>
</p:tagLst>
</file>

<file path=ppt/tags/tag14.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568503a3-40c8-4a22-acee-cd97ec48e101"/>
  <p:tag name="ARTICULATE_TITLE_TAG" val="Welcome"/>
  <p:tag name="AUDIO_IMPORT" val="C:\Users\Mike\Desktop\USO\Modules\07 Named Grids\audio\07-01.mp3"/>
  <p:tag name="AUDIO_ID" val="256"/>
  <p:tag name="ELAPSEDTIME" val="30.041"/>
  <p:tag name="ARTICULATE_SLIDE_NAV" val="1"/>
  <p:tag name="TIMELINE" val="0.50"/>
  <p:tag name="ARTICULATE_SLIDE_PAUSE" val="1"/>
  <p:tag name="ARTICULATE_NAV_LEVEL" val="1"/>
  <p:tag name="ARTICULATE_PLAYLIST_ID" val="-1"/>
  <p:tag name="ARTICULATE_LOCK_SLIDE" val="0"/>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4.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6432c72d-304d-4ca8-a789-f6798250c732"/>
  <p:tag name="AUDIO_IMPORT" val="C:\Users\Mike\Desktop\USO\Modules\07 Named Grids\audio\07-04.mp3"/>
  <p:tag name="AUDIO_ID" val="265"/>
  <p:tag name="ELAPSEDTIME" val="17.111"/>
  <p:tag name="ARTICULATE_SLIDE_NAV" val="4"/>
  <p:tag name="TIMELINE" val="0.25/0.50/0.75"/>
  <p:tag name="ARTICULATE_SLIDE_PAUSE" val="1"/>
  <p:tag name="ARTICULATE_NAV_LEVEL" val="1"/>
  <p:tag name="ARTICULATE_PLAYLIST_ID" val="-1"/>
  <p:tag name="ARTICULATE_LOCK_SLIDE" val="0"/>
</p:tagLst>
</file>

<file path=ppt/tags/tag6.xml><?xml version="1.0" encoding="utf-8"?>
<p:tagLst xmlns:a="http://schemas.openxmlformats.org/drawingml/2006/main" xmlns:r="http://schemas.openxmlformats.org/officeDocument/2006/relationships" xmlns:p="http://schemas.openxmlformats.org/presentationml/2006/main">
  <p:tag name="BULLET_2" val="8226"/>
  <p:tag name="BULLET_1" val="8226"/>
  <p:tag name="MARGIN_1" val="0"/>
  <p:tag name="MARGIN_2" val="36"/>
  <p:tag name="MARGIN_3" val="72"/>
  <p:tag name="MARGIN_4" val="108"/>
  <p:tag name="MARGIN_5" val="144"/>
  <p:tag name="FONT_SIZE" val="12"/>
</p:tagLst>
</file>

<file path=ppt/tags/tag7.xml><?xml version="1.0" encoding="utf-8"?>
<p:tagLst xmlns:a="http://schemas.openxmlformats.org/drawingml/2006/main" xmlns:r="http://schemas.openxmlformats.org/officeDocument/2006/relationships" xmlns:p="http://schemas.openxmlformats.org/presentationml/2006/main">
  <p:tag name="AUDIO_IMPORT" val="C:\Users\Mike\Desktop\USO\Modules\07 Named Grids\audio\07-05.mp3"/>
  <p:tag name="AUDIO_ID" val="267"/>
  <p:tag name="ELAPSEDTIME" val="25.418"/>
  <p:tag name="ARTICULATE_SLIDE_GUID" val="6432c72d-304d-4ca8-a789-f67982500267"/>
  <p:tag name="ARTICULATE_SLIDE_NAV" val="5"/>
  <p:tag name="TIMELINE" val="0.17/0.33/0.50/0.67/0.83"/>
  <p:tag name="ARTICULATE_SLIDE_PAUSE" val="1"/>
  <p:tag name="ARTICULATE_NAV_LEVEL" val="1"/>
  <p:tag name="ARTICULATE_PLAYLIST_ID" val="-1"/>
  <p:tag name="ARTICULATE_LOCK_SLIDE" val="0"/>
</p:tagLst>
</file>

<file path=ppt/tags/tag8.xml><?xml version="1.0" encoding="utf-8"?>
<p:tagLst xmlns:a="http://schemas.openxmlformats.org/drawingml/2006/main" xmlns:r="http://schemas.openxmlformats.org/officeDocument/2006/relationships" xmlns:p="http://schemas.openxmlformats.org/presentationml/2006/main">
  <p:tag name="BULLET_2" val="8226"/>
  <p:tag name="BULLET_1" val="8226"/>
  <p:tag name="MARGIN_1" val="0"/>
  <p:tag name="MARGIN_2" val="36"/>
  <p:tag name="MARGIN_3" val="72"/>
  <p:tag name="MARGIN_4" val="108"/>
  <p:tag name="MARGIN_5" val="144"/>
  <p:tag name="FONT_SIZE" val="12"/>
</p:tagLst>
</file>

<file path=ppt/tags/tag9.xml><?xml version="1.0" encoding="utf-8"?>
<p:tagLst xmlns:a="http://schemas.openxmlformats.org/drawingml/2006/main" xmlns:r="http://schemas.openxmlformats.org/officeDocument/2006/relationships" xmlns:p="http://schemas.openxmlformats.org/presentationml/2006/main">
  <p:tag name="AUDIO_IMPORT" val="C:\Users\Mike\Desktop\USO\Modules\07 Named Grids\audio\07-06.mp3"/>
  <p:tag name="AUDIO_ID" val="268"/>
  <p:tag name="ELAPSEDTIME" val="42.136"/>
  <p:tag name="ARTICULATE_SLIDE_GUID" val="6432c72d-304d-4ca8-a789-f67982500268"/>
  <p:tag name="ARTICULATE_SLIDE_NAV" val="6"/>
  <p:tag name="TIMELINE" val="0.17/0.33/0.50/0.67/0.83"/>
  <p:tag name="ARTICULATE_SLIDE_PAUSE" val="1"/>
  <p:tag name="ARTICULATE_NAV_LEVEL" val="1"/>
  <p:tag name="ARTICULATE_PLAYLIST_ID" val="-1"/>
  <p:tag name="ARTICULATE_LOCK_SLIDE" val="0"/>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11472</TotalTime>
  <Words>1330</Words>
  <Application>Microsoft Office PowerPoint</Application>
  <PresentationFormat>On-screen Show (4:3)</PresentationFormat>
  <Paragraphs>67</Paragraphs>
  <Slides>12</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MS Mincho</vt:lpstr>
      <vt:lpstr>Arial</vt:lpstr>
      <vt:lpstr>Calibri</vt:lpstr>
      <vt:lpstr>Georgia</vt:lpstr>
      <vt:lpstr>Times New Roman</vt:lpstr>
      <vt:lpstr>Wingdings</vt:lpstr>
      <vt:lpstr>Wingdings 2</vt:lpstr>
      <vt:lpstr>Civic</vt:lpstr>
      <vt:lpstr>WELCOME</vt:lpstr>
      <vt:lpstr>Today’s Learning Objectives</vt:lpstr>
      <vt:lpstr>Definitions</vt:lpstr>
      <vt:lpstr>Status vs. Prerequisite</vt:lpstr>
      <vt:lpstr>How to Create Account Specific Prerequisites </vt:lpstr>
      <vt:lpstr>Account Specific Continued</vt:lpstr>
      <vt:lpstr>Final </vt:lpstr>
      <vt:lpstr>Practice</vt:lpstr>
      <vt:lpstr>Context Specific Prerequisite</vt:lpstr>
      <vt:lpstr>Practice</vt:lpstr>
      <vt:lpstr>Conclusion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Samaritan Technologies</dc:creator>
  <cp:lastModifiedBy>Helping Hand</cp:lastModifiedBy>
  <cp:revision>238</cp:revision>
  <cp:lastPrinted>2013-09-05T11:18:38Z</cp:lastPrinted>
  <dcterms:created xsi:type="dcterms:W3CDTF">2011-02-17T22:55:42Z</dcterms:created>
  <dcterms:modified xsi:type="dcterms:W3CDTF">2016-07-08T16:02:29Z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Template</vt:lpwstr>
  </property>
  <property fmtid="{D5CDD505-2E9C-101B-9397-08002B2CF9AE}" pid="4" name="ArticulateGUID">
    <vt:lpwstr>999FD3A5-71FD-414B-85E3-FF1542D44E13</vt:lpwstr>
  </property>
  <property fmtid="{D5CDD505-2E9C-101B-9397-08002B2CF9AE}" pid="5" name="ArticulateProjectFull">
    <vt:lpwstr>C:\Users\Public\Documents\FXCO Trainings\Modules\07_Grid Management\07_Grids.ppta</vt:lpwstr>
  </property>
</Properties>
</file>